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441" r:id="rId6"/>
    <p:sldId id="442" r:id="rId7"/>
    <p:sldId id="446" r:id="rId8"/>
    <p:sldId id="259" r:id="rId9"/>
    <p:sldId id="445" r:id="rId10"/>
    <p:sldId id="257" r:id="rId11"/>
    <p:sldId id="258" r:id="rId12"/>
    <p:sldId id="444" r:id="rId13"/>
    <p:sldId id="304" r:id="rId14"/>
    <p:sldId id="447" r:id="rId15"/>
    <p:sldId id="44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CD2-EDC7-45E2-AE5D-2D345830478B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1524-F483-435F-BA15-86C64A06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1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CD2-EDC7-45E2-AE5D-2D345830478B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1524-F483-435F-BA15-86C64A06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8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CD2-EDC7-45E2-AE5D-2D345830478B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1524-F483-435F-BA15-86C64A06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4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CD2-EDC7-45E2-AE5D-2D345830478B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1524-F483-435F-BA15-86C64A06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49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CD2-EDC7-45E2-AE5D-2D345830478B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1524-F483-435F-BA15-86C64A06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2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CD2-EDC7-45E2-AE5D-2D345830478B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1524-F483-435F-BA15-86C64A06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94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CD2-EDC7-45E2-AE5D-2D345830478B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1524-F483-435F-BA15-86C64A06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62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CD2-EDC7-45E2-AE5D-2D345830478B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1524-F483-435F-BA15-86C64A06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5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CD2-EDC7-45E2-AE5D-2D345830478B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1524-F483-435F-BA15-86C64A06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0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CD2-EDC7-45E2-AE5D-2D345830478B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1524-F483-435F-BA15-86C64A06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8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CD2-EDC7-45E2-AE5D-2D345830478B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1524-F483-435F-BA15-86C64A06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6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8BCD2-EDC7-45E2-AE5D-2D345830478B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1524-F483-435F-BA15-86C64A06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britishmuseum.org/collection/object/G_1864-1007-18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museum.org/art/collection/search/25495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ply.org.uk/lib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museum.org/collection/object/G_1836-0224-26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anoply.org.uk/rattle" TargetMode="External"/><Relationship Id="rId4" Type="http://schemas.openxmlformats.org/officeDocument/2006/relationships/hyperlink" Target="https://locusludi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museum.org/collection/object/G_1910-0615-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0BB2-DC3D-EAE0-A974-D32195D4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695" y="609459"/>
            <a:ext cx="5416732" cy="2387600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The Rattle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Early Childhood in</a:t>
            </a:r>
            <a:br>
              <a:rPr lang="en-GB" dirty="0"/>
            </a:br>
            <a:r>
              <a:rPr lang="en-GB" dirty="0"/>
              <a:t>Ancient Greece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7D247-1FAA-D3B8-9B1F-2B0E127C8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0941"/>
            <a:ext cx="9144000" cy="2977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A4715-26E3-B88A-1169-B440DC8A9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9695" cy="20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3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5461-D80A-7641-CDCF-E8C86EAC0A21}"/>
              </a:ext>
            </a:extLst>
          </p:cNvPr>
          <p:cNvSpPr txBox="1"/>
          <p:nvPr/>
        </p:nvSpPr>
        <p:spPr>
          <a:xfrm>
            <a:off x="5826035" y="5730240"/>
            <a:ext cx="282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https://www.britishmuseum.org/collection/object/G_1864-1007-189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93057-4179-C8D6-2E12-8F7E51315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9" t="6589" r="31714" b="5283"/>
          <a:stretch/>
        </p:blipFill>
        <p:spPr>
          <a:xfrm>
            <a:off x="-156755" y="0"/>
            <a:ext cx="542434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39495-9EA0-6135-A55D-D77C155502E0}"/>
              </a:ext>
            </a:extLst>
          </p:cNvPr>
          <p:cNvSpPr txBox="1"/>
          <p:nvPr/>
        </p:nvSpPr>
        <p:spPr>
          <a:xfrm>
            <a:off x="5826036" y="4265083"/>
            <a:ext cx="2821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Red figure </a:t>
            </a:r>
            <a:r>
              <a:rPr lang="en-GB" sz="2000" dirty="0" err="1"/>
              <a:t>pelike</a:t>
            </a:r>
            <a:r>
              <a:rPr lang="en-GB" sz="2000" dirty="0"/>
              <a:t>, Attica c.</a:t>
            </a:r>
            <a:r>
              <a:rPr lang="en-GB" sz="2000" dirty="0">
                <a:solidFill>
                  <a:srgbClr val="000000"/>
                </a:solidFill>
              </a:rPr>
              <a:t>440-420BCE.</a:t>
            </a:r>
          </a:p>
          <a:p>
            <a:r>
              <a:rPr lang="en-GB" sz="2000" dirty="0">
                <a:solidFill>
                  <a:srgbClr val="000000"/>
                </a:solidFill>
              </a:rPr>
              <a:t>British Museum, UK. </a:t>
            </a:r>
          </a:p>
          <a:p>
            <a:r>
              <a:rPr lang="en-GB" sz="2000" dirty="0">
                <a:solidFill>
                  <a:srgbClr val="000000"/>
                </a:solidFill>
              </a:rPr>
              <a:t>1864,1007.189</a:t>
            </a: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E39D5-825A-2BE2-DE06-438910E5B4B7}"/>
              </a:ext>
            </a:extLst>
          </p:cNvPr>
          <p:cNvSpPr txBox="1"/>
          <p:nvPr/>
        </p:nvSpPr>
        <p:spPr>
          <a:xfrm>
            <a:off x="6035040" y="1463040"/>
            <a:ext cx="254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Adults encourage a toddler to walk.</a:t>
            </a:r>
          </a:p>
        </p:txBody>
      </p:sp>
    </p:spTree>
    <p:extLst>
      <p:ext uri="{BB962C8B-B14F-4D97-AF65-F5344CB8AC3E}">
        <p14:creationId xmlns:p14="http://schemas.microsoft.com/office/powerpoint/2010/main" val="318013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9DC332-273C-21AB-5338-53E3B9254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9345" r="17495" b="13988"/>
          <a:stretch/>
        </p:blipFill>
        <p:spPr>
          <a:xfrm>
            <a:off x="470262" y="370600"/>
            <a:ext cx="5077098" cy="648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A9B33-047B-7DFE-E349-4E4A9278E142}"/>
              </a:ext>
            </a:extLst>
          </p:cNvPr>
          <p:cNvSpPr txBox="1"/>
          <p:nvPr/>
        </p:nvSpPr>
        <p:spPr>
          <a:xfrm>
            <a:off x="6278879" y="5747658"/>
            <a:ext cx="265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https://www.metmuseum.org/art/collection/search/254957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A399-4901-494A-6FE7-B5FE6A18F0DB}"/>
              </a:ext>
            </a:extLst>
          </p:cNvPr>
          <p:cNvSpPr txBox="1"/>
          <p:nvPr/>
        </p:nvSpPr>
        <p:spPr>
          <a:xfrm>
            <a:off x="6278879" y="4616997"/>
            <a:ext cx="303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3333"/>
                </a:solidFill>
              </a:rPr>
              <a:t>Red figure squat lekythos, Attica c.420BCE.</a:t>
            </a:r>
          </a:p>
          <a:p>
            <a:r>
              <a:rPr lang="en-GB" dirty="0">
                <a:solidFill>
                  <a:srgbClr val="333333"/>
                </a:solidFill>
              </a:rPr>
              <a:t>Metropolitan Museum, USA.</a:t>
            </a:r>
          </a:p>
          <a:p>
            <a:r>
              <a:rPr lang="en-GB" dirty="0">
                <a:solidFill>
                  <a:srgbClr val="333333"/>
                </a:solidFill>
              </a:rPr>
              <a:t>57.12.19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1F29E-3988-25EF-5611-01FED74CE1D2}"/>
              </a:ext>
            </a:extLst>
          </p:cNvPr>
          <p:cNvSpPr txBox="1"/>
          <p:nvPr/>
        </p:nvSpPr>
        <p:spPr>
          <a:xfrm>
            <a:off x="5974079" y="1143179"/>
            <a:ext cx="2882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toddler wears a string of charms around his torso. These were thought to protect the child by keeping away malign forces.</a:t>
            </a:r>
          </a:p>
        </p:txBody>
      </p:sp>
    </p:spTree>
    <p:extLst>
      <p:ext uri="{BB962C8B-B14F-4D97-AF65-F5344CB8AC3E}">
        <p14:creationId xmlns:p14="http://schemas.microsoft.com/office/powerpoint/2010/main" val="40555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" t="4506" r="230" b="10046"/>
          <a:stretch/>
        </p:blipFill>
        <p:spPr>
          <a:xfrm>
            <a:off x="2009037" y="172944"/>
            <a:ext cx="5125926" cy="5365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1321" y="4545922"/>
            <a:ext cx="1303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British Museum,</a:t>
            </a:r>
          </a:p>
          <a:p>
            <a:r>
              <a:rPr lang="en-GB" sz="1600" dirty="0"/>
              <a:t>1910.0615.4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3725AA-CFC6-5A15-EC18-E3973507811B}"/>
              </a:ext>
            </a:extLst>
          </p:cNvPr>
          <p:cNvSpPr/>
          <p:nvPr/>
        </p:nvSpPr>
        <p:spPr>
          <a:xfrm>
            <a:off x="2889041" y="3092354"/>
            <a:ext cx="1008112" cy="108012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8412E-2B1A-843F-5604-0702559DD566}"/>
              </a:ext>
            </a:extLst>
          </p:cNvPr>
          <p:cNvSpPr txBox="1"/>
          <p:nvPr/>
        </p:nvSpPr>
        <p:spPr>
          <a:xfrm>
            <a:off x="95794" y="5621576"/>
            <a:ext cx="712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Beside the child is a small jug. This represents the need for a child to learn cleanliness, and to learn about rituals such as libations – liquid offerings.</a:t>
            </a:r>
          </a:p>
        </p:txBody>
      </p:sp>
    </p:spTree>
    <p:extLst>
      <p:ext uri="{BB962C8B-B14F-4D97-AF65-F5344CB8AC3E}">
        <p14:creationId xmlns:p14="http://schemas.microsoft.com/office/powerpoint/2010/main" val="246569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8EA0C6-C27B-02A1-046C-9E10846F3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3814" r="21362" b="5499"/>
          <a:stretch/>
        </p:blipFill>
        <p:spPr>
          <a:xfrm>
            <a:off x="89695" y="0"/>
            <a:ext cx="6696744" cy="68163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02A0E-79BA-EB49-FE9D-DD9F598D6A81}"/>
              </a:ext>
            </a:extLst>
          </p:cNvPr>
          <p:cNvSpPr txBox="1"/>
          <p:nvPr/>
        </p:nvSpPr>
        <p:spPr>
          <a:xfrm>
            <a:off x="6385587" y="501974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 figure hydria, Attica, c.450BCE.</a:t>
            </a:r>
          </a:p>
          <a:p>
            <a:pPr algn="l"/>
            <a:r>
              <a:rPr lang="en-GB" dirty="0"/>
              <a:t>National Museum in Warsaw, Poland,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142460 MNW.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56574-16F3-44C7-06B7-3988FA09E6C2}"/>
              </a:ext>
            </a:extLst>
          </p:cNvPr>
          <p:cNvSpPr txBox="1"/>
          <p:nvPr/>
        </p:nvSpPr>
        <p:spPr>
          <a:xfrm>
            <a:off x="5747657" y="360932"/>
            <a:ext cx="315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Zeus and Athena perform a libation. See: </a:t>
            </a:r>
          </a:p>
          <a:p>
            <a:r>
              <a:rPr lang="en-GB" sz="1400" dirty="0">
                <a:hlinkClick r:id="rId3"/>
              </a:rPr>
              <a:t>https://www.panoply.org.uk/libation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513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D1AFB9-21CE-F402-E5D4-DA4EBA540503}"/>
              </a:ext>
            </a:extLst>
          </p:cNvPr>
          <p:cNvSpPr txBox="1"/>
          <p:nvPr/>
        </p:nvSpPr>
        <p:spPr>
          <a:xfrm>
            <a:off x="2727960" y="5661349"/>
            <a:ext cx="368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Black glazed baby feeder. 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8ADF4-41F4-6C0E-E46D-6B726422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13876" r="19093" b="13257"/>
          <a:stretch/>
        </p:blipFill>
        <p:spPr>
          <a:xfrm>
            <a:off x="0" y="0"/>
            <a:ext cx="9144000" cy="5583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90237-A6CB-FAC0-EF8E-D36510D5B3EE}"/>
              </a:ext>
            </a:extLst>
          </p:cNvPr>
          <p:cNvSpPr txBox="1"/>
          <p:nvPr/>
        </p:nvSpPr>
        <p:spPr>
          <a:xfrm>
            <a:off x="200298" y="3716391"/>
            <a:ext cx="26996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Inscription:</a:t>
            </a:r>
          </a:p>
          <a:p>
            <a:pPr algn="l"/>
            <a:r>
              <a:rPr lang="el-GR" sz="2000" dirty="0">
                <a:solidFill>
                  <a:srgbClr val="000000"/>
                </a:solidFill>
              </a:rPr>
              <a:t>ΓΡΟΓΙΝΕ ΜΗ ΚΑΤΘΗΙΣ</a:t>
            </a:r>
            <a:endParaRPr lang="en-GB" sz="2000" dirty="0">
              <a:solidFill>
                <a:srgbClr val="000000"/>
              </a:solidFill>
            </a:endParaRPr>
          </a:p>
          <a:p>
            <a:pPr algn="l">
              <a:spcAft>
                <a:spcPts val="600"/>
              </a:spcAft>
            </a:pPr>
            <a:r>
              <a:rPr lang="el-GR" sz="2000" dirty="0">
                <a:solidFill>
                  <a:srgbClr val="000000"/>
                </a:solidFill>
              </a:rPr>
              <a:t>Προπινε μή κατθής</a:t>
            </a:r>
            <a:endParaRPr lang="en-GB" sz="2000" dirty="0">
              <a:solidFill>
                <a:srgbClr val="000000"/>
              </a:solidFill>
            </a:endParaRPr>
          </a:p>
          <a:p>
            <a:pPr algn="l"/>
            <a:r>
              <a:rPr lang="en-GB" sz="2000" dirty="0">
                <a:solidFill>
                  <a:srgbClr val="000000"/>
                </a:solidFill>
              </a:rPr>
              <a:t>Translation: 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</a:rPr>
              <a:t>Drink, don't drop.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C04F3-0A73-934D-244C-1FFB7E59579A}"/>
              </a:ext>
            </a:extLst>
          </p:cNvPr>
          <p:cNvSpPr txBox="1"/>
          <p:nvPr/>
        </p:nvSpPr>
        <p:spPr>
          <a:xfrm>
            <a:off x="1362892" y="6166209"/>
            <a:ext cx="641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Made by Greeks in Italy c.350-300BCE. British Museum, UK, 1836,0224.262</a:t>
            </a:r>
            <a:endParaRPr lang="en-GB" sz="1600" dirty="0">
              <a:hlinkClick r:id="rId3"/>
            </a:endParaRPr>
          </a:p>
          <a:p>
            <a:r>
              <a:rPr lang="en-GB" sz="1600" dirty="0">
                <a:hlinkClick r:id="rId3"/>
              </a:rPr>
              <a:t>https://www.britishmuseum.org/collection/object/G_1836-0224-262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55646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5C571-BBF9-0F3F-78B9-A0C491903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83" y="4842220"/>
            <a:ext cx="6130834" cy="19965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A559C-FCCE-99B8-C28F-F7E2ACBA6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35" y="113215"/>
            <a:ext cx="3283131" cy="1857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D405F4-9F46-6E08-4017-A28FDA8556E5}"/>
              </a:ext>
            </a:extLst>
          </p:cNvPr>
          <p:cNvSpPr txBox="1"/>
          <p:nvPr/>
        </p:nvSpPr>
        <p:spPr>
          <a:xfrm>
            <a:off x="533400" y="2151890"/>
            <a:ext cx="8077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This PowerPoint was made by Dr Sonya Nevin of the Panoply Vase Animation Project, for the ERC-funded project Locus Ludi, </a:t>
            </a:r>
            <a:r>
              <a:rPr lang="en-GB" dirty="0">
                <a:hlinkClick r:id="rId4"/>
              </a:rPr>
              <a:t>https://locusludi.ch/</a:t>
            </a:r>
            <a:r>
              <a:rPr lang="en-GB" dirty="0"/>
              <a:t>.</a:t>
            </a:r>
          </a:p>
          <a:p>
            <a:pPr>
              <a:spcAft>
                <a:spcPts val="600"/>
              </a:spcAft>
            </a:pPr>
            <a:r>
              <a:rPr lang="en-GB" dirty="0"/>
              <a:t>It supports the animation </a:t>
            </a:r>
            <a:r>
              <a:rPr lang="en-GB" i="1" dirty="0"/>
              <a:t>The Rattle</a:t>
            </a:r>
            <a:r>
              <a:rPr lang="en-GB" dirty="0"/>
              <a:t> </a:t>
            </a:r>
            <a:r>
              <a:rPr lang="en-GB" dirty="0">
                <a:hlinkClick r:id="rId5"/>
              </a:rPr>
              <a:t>https://www.panoply.org.uk/rattle</a:t>
            </a:r>
            <a:r>
              <a:rPr lang="en-GB" dirty="0"/>
              <a:t> </a:t>
            </a:r>
          </a:p>
          <a:p>
            <a:pPr>
              <a:spcAft>
                <a:spcPts val="600"/>
              </a:spcAft>
            </a:pPr>
            <a:r>
              <a:rPr lang="en-GB" dirty="0"/>
              <a:t>Feel free to use it for educational purposes, including editing the PowerPoint and embedding the animation and/or </a:t>
            </a:r>
            <a:r>
              <a:rPr lang="en-GB" i="1" dirty="0"/>
              <a:t>About the Rattle </a:t>
            </a:r>
            <a:r>
              <a:rPr lang="en-GB" dirty="0"/>
              <a:t>documentary from YouTube.</a:t>
            </a:r>
          </a:p>
          <a:p>
            <a:pPr>
              <a:spcAft>
                <a:spcPts val="600"/>
              </a:spcAft>
            </a:pPr>
            <a:r>
              <a:rPr lang="en-GB" dirty="0"/>
              <a:t>Please do not post it online.</a:t>
            </a:r>
          </a:p>
          <a:p>
            <a:pPr>
              <a:spcAft>
                <a:spcPts val="600"/>
              </a:spcAft>
            </a:pPr>
            <a:r>
              <a:rPr lang="en-GB" dirty="0"/>
              <a:t>The PowerPoint can be downloaded from: </a:t>
            </a:r>
            <a:r>
              <a:rPr lang="en-GB" dirty="0">
                <a:hlinkClick r:id="rId5"/>
              </a:rPr>
              <a:t>https://www.panoply.org.uk/rattle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37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A0E55-FF66-5B8F-FDF2-7396951C7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3" b="7609"/>
          <a:stretch/>
        </p:blipFill>
        <p:spPr>
          <a:xfrm>
            <a:off x="338375" y="0"/>
            <a:ext cx="63249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D8BFDC-DE77-37E1-66A2-A430C9459AF8}"/>
              </a:ext>
            </a:extLst>
          </p:cNvPr>
          <p:cNvSpPr txBox="1"/>
          <p:nvPr/>
        </p:nvSpPr>
        <p:spPr>
          <a:xfrm>
            <a:off x="6776529" y="3429000"/>
            <a:ext cx="2367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figure </a:t>
            </a:r>
            <a:r>
              <a:rPr lang="en-GB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chous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(jug), Attica,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c.440-430BCE.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British Museum,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UK, 1910.0615.4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160F3-4E69-F65C-410D-6A16B4C1700A}"/>
              </a:ext>
            </a:extLst>
          </p:cNvPr>
          <p:cNvSpPr txBox="1"/>
          <p:nvPr/>
        </p:nvSpPr>
        <p:spPr>
          <a:xfrm>
            <a:off x="6663315" y="5564777"/>
            <a:ext cx="256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3"/>
              </a:rPr>
              <a:t>https://www.britishmuseum.org/collection/object/G_1910-0615-4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8890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9DB1C-9234-AE7E-22D8-4DA740FA9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134147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F3F623-DB08-961F-CE45-2E7B7DDA9F81}"/>
              </a:ext>
            </a:extLst>
          </p:cNvPr>
          <p:cNvSpPr txBox="1"/>
          <p:nvPr/>
        </p:nvSpPr>
        <p:spPr>
          <a:xfrm>
            <a:off x="-1419498" y="6339840"/>
            <a:ext cx="2098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Photo by </a:t>
            </a:r>
            <a:r>
              <a:rPr lang="en-GB" sz="1100" dirty="0" err="1"/>
              <a:t>Sebastià</a:t>
            </a:r>
            <a:r>
              <a:rPr lang="en-GB" sz="1100" dirty="0"/>
              <a:t> Giralt, </a:t>
            </a:r>
          </a:p>
          <a:p>
            <a:r>
              <a:rPr lang="en-GB" sz="1100" dirty="0"/>
              <a:t>5585261079_dcc2123463_o CC2</a:t>
            </a:r>
          </a:p>
        </p:txBody>
      </p:sp>
    </p:spTree>
    <p:extLst>
      <p:ext uri="{BB962C8B-B14F-4D97-AF65-F5344CB8AC3E}">
        <p14:creationId xmlns:p14="http://schemas.microsoft.com/office/powerpoint/2010/main" val="337207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FC6E89-C596-ECBD-2005-9BB051F04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3" t="28571" r="35347" b="28762"/>
          <a:stretch/>
        </p:blipFill>
        <p:spPr>
          <a:xfrm rot="1332496">
            <a:off x="655362" y="823082"/>
            <a:ext cx="5471814" cy="50509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39CD3A-B3CA-E0CB-9377-5A9997110D86}"/>
              </a:ext>
            </a:extLst>
          </p:cNvPr>
          <p:cNvSpPr txBox="1"/>
          <p:nvPr/>
        </p:nvSpPr>
        <p:spPr>
          <a:xfrm>
            <a:off x="5267657" y="5797413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 figure kylix, Athens, c.500-450BCE.</a:t>
            </a:r>
          </a:p>
          <a:p>
            <a:r>
              <a:rPr lang="en-GB" dirty="0" err="1"/>
              <a:t>Musees</a:t>
            </a:r>
            <a:r>
              <a:rPr lang="en-GB" dirty="0"/>
              <a:t> Royaux de </a:t>
            </a:r>
            <a:r>
              <a:rPr lang="en-GB" dirty="0" err="1"/>
              <a:t>Cinquantenaire</a:t>
            </a:r>
            <a:r>
              <a:rPr lang="en-GB" dirty="0"/>
              <a:t>,</a:t>
            </a:r>
          </a:p>
          <a:p>
            <a:r>
              <a:rPr lang="en-GB" dirty="0"/>
              <a:t>Brussels, Belgium, A890.</a:t>
            </a:r>
          </a:p>
        </p:txBody>
      </p:sp>
    </p:spTree>
    <p:extLst>
      <p:ext uri="{BB962C8B-B14F-4D97-AF65-F5344CB8AC3E}">
        <p14:creationId xmlns:p14="http://schemas.microsoft.com/office/powerpoint/2010/main" val="423991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CAD1CA-697F-D5B1-FBB7-19F4AB568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505"/>
            <a:ext cx="274072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B6E69E-D8F4-A8BA-A6E5-5C78CE1CE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00" b="21651"/>
          <a:stretch/>
        </p:blipFill>
        <p:spPr>
          <a:xfrm>
            <a:off x="511507" y="980728"/>
            <a:ext cx="4630158" cy="4506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04C0B6-71ED-D0AC-D208-4AB919CB5373}"/>
              </a:ext>
            </a:extLst>
          </p:cNvPr>
          <p:cNvSpPr txBox="1"/>
          <p:nvPr/>
        </p:nvSpPr>
        <p:spPr>
          <a:xfrm>
            <a:off x="643405" y="6086284"/>
            <a:ext cx="4366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 figure lekythos, Attica c.460BCE.</a:t>
            </a:r>
          </a:p>
          <a:p>
            <a:r>
              <a:rPr lang="en-GB" dirty="0" err="1"/>
              <a:t>Antikensammlungen</a:t>
            </a:r>
            <a:r>
              <a:rPr lang="en-GB" dirty="0"/>
              <a:t>, Berlin, Germany, 2209.</a:t>
            </a:r>
          </a:p>
        </p:txBody>
      </p:sp>
    </p:spTree>
    <p:extLst>
      <p:ext uri="{BB962C8B-B14F-4D97-AF65-F5344CB8AC3E}">
        <p14:creationId xmlns:p14="http://schemas.microsoft.com/office/powerpoint/2010/main" val="338597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8AE39C-AE01-1AA8-7A2C-14A1B4BC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427"/>
            <a:ext cx="9144000" cy="5553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8C977E-ECFF-ADDA-6ACD-D665344A33D4}"/>
              </a:ext>
            </a:extLst>
          </p:cNvPr>
          <p:cNvSpPr txBox="1"/>
          <p:nvPr/>
        </p:nvSpPr>
        <p:spPr>
          <a:xfrm>
            <a:off x="-1460039" y="6031517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Papadopoulos, J.K., and Lynch, K.M., 2006, ‘Sella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Cacatoria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. A Study of the Potty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in Archaic and Classical Athens’,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</a:rPr>
              <a:t>Hesperia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75, pp. 1-32.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E5AC6-33E2-E2FC-5B5D-5B5FC2FEC435}"/>
              </a:ext>
            </a:extLst>
          </p:cNvPr>
          <p:cNvSpPr txBox="1"/>
          <p:nvPr/>
        </p:nvSpPr>
        <p:spPr>
          <a:xfrm>
            <a:off x="7611293" y="5893016"/>
            <a:ext cx="286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Black figure potty chair, 6</a:t>
            </a:r>
            <a:r>
              <a:rPr lang="en-GB" baseline="30000" dirty="0"/>
              <a:t>th</a:t>
            </a:r>
            <a:r>
              <a:rPr lang="en-GB" dirty="0"/>
              <a:t> century BCE, Athenian Agora Museum, P18010.</a:t>
            </a:r>
          </a:p>
        </p:txBody>
      </p:sp>
    </p:spTree>
    <p:extLst>
      <p:ext uri="{BB962C8B-B14F-4D97-AF65-F5344CB8AC3E}">
        <p14:creationId xmlns:p14="http://schemas.microsoft.com/office/powerpoint/2010/main" val="395783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" t="4506" r="230" b="10046"/>
          <a:stretch/>
        </p:blipFill>
        <p:spPr>
          <a:xfrm>
            <a:off x="1303384" y="7481"/>
            <a:ext cx="6537237" cy="6843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8995" y="5765122"/>
            <a:ext cx="1303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British Museum,</a:t>
            </a:r>
          </a:p>
          <a:p>
            <a:r>
              <a:rPr lang="en-GB" sz="1600" dirty="0"/>
              <a:t>1910.0615.4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3725AA-CFC6-5A15-EC18-E3973507811B}"/>
              </a:ext>
            </a:extLst>
          </p:cNvPr>
          <p:cNvSpPr/>
          <p:nvPr/>
        </p:nvSpPr>
        <p:spPr>
          <a:xfrm>
            <a:off x="3419872" y="2276872"/>
            <a:ext cx="720080" cy="11521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1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93E76C-C574-090A-ECE4-B432E656B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" y="444138"/>
            <a:ext cx="9027310" cy="4804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624AE-BA62-A977-1602-396649A8F5CB}"/>
              </a:ext>
            </a:extLst>
          </p:cNvPr>
          <p:cNvSpPr txBox="1"/>
          <p:nvPr/>
        </p:nvSpPr>
        <p:spPr>
          <a:xfrm>
            <a:off x="165463" y="5791146"/>
            <a:ext cx="782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Ancient Greek rattles now housed in the Penn Museum, USA. </a:t>
            </a:r>
          </a:p>
          <a:p>
            <a:r>
              <a:rPr lang="en-GB" sz="2400" dirty="0"/>
              <a:t>Rattles taught children cause-and-effect and rhythm.</a:t>
            </a:r>
          </a:p>
        </p:txBody>
      </p:sp>
    </p:spTree>
    <p:extLst>
      <p:ext uri="{BB962C8B-B14F-4D97-AF65-F5344CB8AC3E}">
        <p14:creationId xmlns:p14="http://schemas.microsoft.com/office/powerpoint/2010/main" val="67280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" t="4506" r="230" b="10046"/>
          <a:stretch/>
        </p:blipFill>
        <p:spPr>
          <a:xfrm>
            <a:off x="2075593" y="460327"/>
            <a:ext cx="4992814" cy="5226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2274" y="4885556"/>
            <a:ext cx="1303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British Museum,</a:t>
            </a:r>
          </a:p>
          <a:p>
            <a:r>
              <a:rPr lang="en-GB" sz="1600" dirty="0"/>
              <a:t>1910.0615.4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3725AA-CFC6-5A15-EC18-E3973507811B}"/>
              </a:ext>
            </a:extLst>
          </p:cNvPr>
          <p:cNvSpPr/>
          <p:nvPr/>
        </p:nvSpPr>
        <p:spPr>
          <a:xfrm>
            <a:off x="4963886" y="2757782"/>
            <a:ext cx="992777" cy="155296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9E7BC-DC5D-0853-26E1-AB60FE7DB978}"/>
              </a:ext>
            </a:extLst>
          </p:cNvPr>
          <p:cNvSpPr txBox="1"/>
          <p:nvPr/>
        </p:nvSpPr>
        <p:spPr>
          <a:xfrm>
            <a:off x="165462" y="5887000"/>
            <a:ext cx="712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Beside the child is a trundle-wheel. These would help children learn to walk. They are still used today.</a:t>
            </a:r>
          </a:p>
        </p:txBody>
      </p:sp>
    </p:spTree>
    <p:extLst>
      <p:ext uri="{BB962C8B-B14F-4D97-AF65-F5344CB8AC3E}">
        <p14:creationId xmlns:p14="http://schemas.microsoft.com/office/powerpoint/2010/main" val="139673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</TotalTime>
  <Words>507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The Rattle.  Early Childhood in Ancient Greece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Simons</dc:creator>
  <cp:lastModifiedBy>Stephen Simons</cp:lastModifiedBy>
  <cp:revision>15</cp:revision>
  <dcterms:created xsi:type="dcterms:W3CDTF">2023-09-17T17:20:55Z</dcterms:created>
  <dcterms:modified xsi:type="dcterms:W3CDTF">2024-02-13T17:48:58Z</dcterms:modified>
</cp:coreProperties>
</file>