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450" r:id="rId3"/>
    <p:sldId id="315" r:id="rId4"/>
    <p:sldId id="317" r:id="rId5"/>
    <p:sldId id="316" r:id="rId6"/>
    <p:sldId id="321" r:id="rId7"/>
    <p:sldId id="318" r:id="rId8"/>
    <p:sldId id="319" r:id="rId9"/>
    <p:sldId id="320" r:id="rId10"/>
    <p:sldId id="322" r:id="rId11"/>
    <p:sldId id="334" r:id="rId12"/>
    <p:sldId id="265" r:id="rId13"/>
    <p:sldId id="264" r:id="rId14"/>
    <p:sldId id="310" r:id="rId15"/>
    <p:sldId id="311" r:id="rId16"/>
    <p:sldId id="313" r:id="rId17"/>
    <p:sldId id="300" r:id="rId18"/>
    <p:sldId id="299" r:id="rId19"/>
    <p:sldId id="298" r:id="rId20"/>
    <p:sldId id="323" r:id="rId21"/>
    <p:sldId id="455" r:id="rId22"/>
    <p:sldId id="456" r:id="rId23"/>
    <p:sldId id="458" r:id="rId24"/>
    <p:sldId id="459" r:id="rId25"/>
    <p:sldId id="324" r:id="rId26"/>
    <p:sldId id="269" r:id="rId27"/>
    <p:sldId id="270" r:id="rId28"/>
    <p:sldId id="268" r:id="rId29"/>
    <p:sldId id="271" r:id="rId30"/>
    <p:sldId id="325" r:id="rId31"/>
    <p:sldId id="291" r:id="rId32"/>
    <p:sldId id="281" r:id="rId33"/>
    <p:sldId id="288" r:id="rId34"/>
    <p:sldId id="259" r:id="rId35"/>
    <p:sldId id="305" r:id="rId36"/>
    <p:sldId id="293" r:id="rId37"/>
    <p:sldId id="294" r:id="rId38"/>
    <p:sldId id="280" r:id="rId39"/>
    <p:sldId id="261" r:id="rId40"/>
    <p:sldId id="290" r:id="rId41"/>
    <p:sldId id="304" r:id="rId42"/>
    <p:sldId id="302" r:id="rId43"/>
    <p:sldId id="284" r:id="rId44"/>
    <p:sldId id="285" r:id="rId45"/>
    <p:sldId id="452" r:id="rId46"/>
    <p:sldId id="260" r:id="rId47"/>
    <p:sldId id="273" r:id="rId48"/>
    <p:sldId id="278" r:id="rId49"/>
    <p:sldId id="279" r:id="rId50"/>
    <p:sldId id="303" r:id="rId51"/>
    <p:sldId id="453" r:id="rId52"/>
    <p:sldId id="295" r:id="rId53"/>
    <p:sldId id="296" r:id="rId54"/>
    <p:sldId id="297" r:id="rId55"/>
    <p:sldId id="275" r:id="rId56"/>
    <p:sldId id="276" r:id="rId57"/>
    <p:sldId id="457" r:id="rId58"/>
    <p:sldId id="306" r:id="rId59"/>
    <p:sldId id="308" r:id="rId60"/>
    <p:sldId id="309" r:id="rId61"/>
    <p:sldId id="307" r:id="rId62"/>
    <p:sldId id="451" r:id="rId63"/>
    <p:sldId id="460" r:id="rId64"/>
    <p:sldId id="257" r:id="rId65"/>
    <p:sldId id="258" r:id="rId66"/>
    <p:sldId id="263" r:id="rId67"/>
    <p:sldId id="282" r:id="rId68"/>
    <p:sldId id="262" r:id="rId69"/>
    <p:sldId id="292" r:id="rId70"/>
    <p:sldId id="277" r:id="rId71"/>
    <p:sldId id="327" r:id="rId72"/>
    <p:sldId id="329" r:id="rId73"/>
    <p:sldId id="330" r:id="rId74"/>
    <p:sldId id="332" r:id="rId75"/>
    <p:sldId id="333" r:id="rId76"/>
    <p:sldId id="328" r:id="rId77"/>
    <p:sldId id="331" r:id="rId78"/>
    <p:sldId id="461" r:id="rId79"/>
    <p:sldId id="448" r:id="rId8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8" d="100"/>
          <a:sy n="68" d="100"/>
        </p:scale>
        <p:origin x="1264" y="64"/>
      </p:cViewPr>
      <p:guideLst/>
    </p:cSldViewPr>
  </p:slideViewPr>
  <p:notesTextViewPr>
    <p:cViewPr>
      <p:scale>
        <a:sx n="1" d="1"/>
        <a:sy n="1" d="1"/>
      </p:scale>
      <p:origin x="0" y="0"/>
    </p:cViewPr>
  </p:notesTextViewPr>
  <p:sorterViewPr>
    <p:cViewPr varScale="1">
      <p:scale>
        <a:sx n="100" d="100"/>
        <a:sy n="100" d="100"/>
      </p:scale>
      <p:origin x="0" y="-2202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F404698-41F2-4FBB-AAEF-317CD0256D74}" type="datetimeFigureOut">
              <a:rPr lang="en-GB" smtClean="0"/>
              <a:t>02/10/2024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850EE03-48A1-4191-8D68-3D1A9321314B}" type="slidenum">
              <a:rPr lang="en-GB" smtClean="0"/>
              <a:t>‹#›</a:t>
            </a:fld>
            <a:endParaRPr lang="en-GB"/>
          </a:p>
        </p:txBody>
      </p:sp>
    </p:spTree>
    <p:extLst>
      <p:ext uri="{BB962C8B-B14F-4D97-AF65-F5344CB8AC3E}">
        <p14:creationId xmlns:p14="http://schemas.microsoft.com/office/powerpoint/2010/main" val="36959080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F404698-41F2-4FBB-AAEF-317CD0256D74}" type="datetimeFigureOut">
              <a:rPr lang="en-GB" smtClean="0"/>
              <a:t>02/10/2024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850EE03-48A1-4191-8D68-3D1A9321314B}" type="slidenum">
              <a:rPr lang="en-GB" smtClean="0"/>
              <a:t>‹#›</a:t>
            </a:fld>
            <a:endParaRPr lang="en-GB"/>
          </a:p>
        </p:txBody>
      </p:sp>
    </p:spTree>
    <p:extLst>
      <p:ext uri="{BB962C8B-B14F-4D97-AF65-F5344CB8AC3E}">
        <p14:creationId xmlns:p14="http://schemas.microsoft.com/office/powerpoint/2010/main" val="24597641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F404698-41F2-4FBB-AAEF-317CD0256D74}" type="datetimeFigureOut">
              <a:rPr lang="en-GB" smtClean="0"/>
              <a:t>02/10/2024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850EE03-48A1-4191-8D68-3D1A9321314B}" type="slidenum">
              <a:rPr lang="en-GB" smtClean="0"/>
              <a:t>‹#›</a:t>
            </a:fld>
            <a:endParaRPr lang="en-GB"/>
          </a:p>
        </p:txBody>
      </p:sp>
    </p:spTree>
    <p:extLst>
      <p:ext uri="{BB962C8B-B14F-4D97-AF65-F5344CB8AC3E}">
        <p14:creationId xmlns:p14="http://schemas.microsoft.com/office/powerpoint/2010/main" val="2359974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F404698-41F2-4FBB-AAEF-317CD0256D74}" type="datetimeFigureOut">
              <a:rPr lang="en-GB" smtClean="0"/>
              <a:t>02/10/2024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850EE03-48A1-4191-8D68-3D1A9321314B}" type="slidenum">
              <a:rPr lang="en-GB" smtClean="0"/>
              <a:t>‹#›</a:t>
            </a:fld>
            <a:endParaRPr lang="en-GB"/>
          </a:p>
        </p:txBody>
      </p:sp>
    </p:spTree>
    <p:extLst>
      <p:ext uri="{BB962C8B-B14F-4D97-AF65-F5344CB8AC3E}">
        <p14:creationId xmlns:p14="http://schemas.microsoft.com/office/powerpoint/2010/main" val="25601425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F404698-41F2-4FBB-AAEF-317CD0256D74}" type="datetimeFigureOut">
              <a:rPr lang="en-GB" smtClean="0"/>
              <a:t>02/10/2024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850EE03-48A1-4191-8D68-3D1A9321314B}" type="slidenum">
              <a:rPr lang="en-GB" smtClean="0"/>
              <a:t>‹#›</a:t>
            </a:fld>
            <a:endParaRPr lang="en-GB"/>
          </a:p>
        </p:txBody>
      </p:sp>
    </p:spTree>
    <p:extLst>
      <p:ext uri="{BB962C8B-B14F-4D97-AF65-F5344CB8AC3E}">
        <p14:creationId xmlns:p14="http://schemas.microsoft.com/office/powerpoint/2010/main" val="11418079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F404698-41F2-4FBB-AAEF-317CD0256D74}" type="datetimeFigureOut">
              <a:rPr lang="en-GB" smtClean="0"/>
              <a:t>02/10/2024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850EE03-48A1-4191-8D68-3D1A9321314B}" type="slidenum">
              <a:rPr lang="en-GB" smtClean="0"/>
              <a:t>‹#›</a:t>
            </a:fld>
            <a:endParaRPr lang="en-GB"/>
          </a:p>
        </p:txBody>
      </p:sp>
    </p:spTree>
    <p:extLst>
      <p:ext uri="{BB962C8B-B14F-4D97-AF65-F5344CB8AC3E}">
        <p14:creationId xmlns:p14="http://schemas.microsoft.com/office/powerpoint/2010/main" val="40467956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F404698-41F2-4FBB-AAEF-317CD0256D74}" type="datetimeFigureOut">
              <a:rPr lang="en-GB" smtClean="0"/>
              <a:t>02/10/2024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B850EE03-48A1-4191-8D68-3D1A9321314B}" type="slidenum">
              <a:rPr lang="en-GB" smtClean="0"/>
              <a:t>‹#›</a:t>
            </a:fld>
            <a:endParaRPr lang="en-GB"/>
          </a:p>
        </p:txBody>
      </p:sp>
    </p:spTree>
    <p:extLst>
      <p:ext uri="{BB962C8B-B14F-4D97-AF65-F5344CB8AC3E}">
        <p14:creationId xmlns:p14="http://schemas.microsoft.com/office/powerpoint/2010/main" val="34436065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F404698-41F2-4FBB-AAEF-317CD0256D74}" type="datetimeFigureOut">
              <a:rPr lang="en-GB" smtClean="0"/>
              <a:t>02/10/2024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B850EE03-48A1-4191-8D68-3D1A9321314B}" type="slidenum">
              <a:rPr lang="en-GB" smtClean="0"/>
              <a:t>‹#›</a:t>
            </a:fld>
            <a:endParaRPr lang="en-GB"/>
          </a:p>
        </p:txBody>
      </p:sp>
    </p:spTree>
    <p:extLst>
      <p:ext uri="{BB962C8B-B14F-4D97-AF65-F5344CB8AC3E}">
        <p14:creationId xmlns:p14="http://schemas.microsoft.com/office/powerpoint/2010/main" val="12708720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F404698-41F2-4FBB-AAEF-317CD0256D74}" type="datetimeFigureOut">
              <a:rPr lang="en-GB" smtClean="0"/>
              <a:t>02/10/2024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B850EE03-48A1-4191-8D68-3D1A9321314B}" type="slidenum">
              <a:rPr lang="en-GB" smtClean="0"/>
              <a:t>‹#›</a:t>
            </a:fld>
            <a:endParaRPr lang="en-GB"/>
          </a:p>
        </p:txBody>
      </p:sp>
    </p:spTree>
    <p:extLst>
      <p:ext uri="{BB962C8B-B14F-4D97-AF65-F5344CB8AC3E}">
        <p14:creationId xmlns:p14="http://schemas.microsoft.com/office/powerpoint/2010/main" val="1054534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F404698-41F2-4FBB-AAEF-317CD0256D74}" type="datetimeFigureOut">
              <a:rPr lang="en-GB" smtClean="0"/>
              <a:t>02/10/2024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850EE03-48A1-4191-8D68-3D1A9321314B}" type="slidenum">
              <a:rPr lang="en-GB" smtClean="0"/>
              <a:t>‹#›</a:t>
            </a:fld>
            <a:endParaRPr lang="en-GB"/>
          </a:p>
        </p:txBody>
      </p:sp>
    </p:spTree>
    <p:extLst>
      <p:ext uri="{BB962C8B-B14F-4D97-AF65-F5344CB8AC3E}">
        <p14:creationId xmlns:p14="http://schemas.microsoft.com/office/powerpoint/2010/main" val="39412361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F404698-41F2-4FBB-AAEF-317CD0256D74}" type="datetimeFigureOut">
              <a:rPr lang="en-GB" smtClean="0"/>
              <a:t>02/10/2024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850EE03-48A1-4191-8D68-3D1A9321314B}" type="slidenum">
              <a:rPr lang="en-GB" smtClean="0"/>
              <a:t>‹#›</a:t>
            </a:fld>
            <a:endParaRPr lang="en-GB"/>
          </a:p>
        </p:txBody>
      </p:sp>
    </p:spTree>
    <p:extLst>
      <p:ext uri="{BB962C8B-B14F-4D97-AF65-F5344CB8AC3E}">
        <p14:creationId xmlns:p14="http://schemas.microsoft.com/office/powerpoint/2010/main" val="41554365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404698-41F2-4FBB-AAEF-317CD0256D74}" type="datetimeFigureOut">
              <a:rPr lang="en-GB" smtClean="0"/>
              <a:t>02/10/2024</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50EE03-48A1-4191-8D68-3D1A9321314B}" type="slidenum">
              <a:rPr lang="en-GB" smtClean="0"/>
              <a:t>‹#›</a:t>
            </a:fld>
            <a:endParaRPr lang="en-GB"/>
          </a:p>
        </p:txBody>
      </p:sp>
    </p:spTree>
    <p:extLst>
      <p:ext uri="{BB962C8B-B14F-4D97-AF65-F5344CB8AC3E}">
        <p14:creationId xmlns:p14="http://schemas.microsoft.com/office/powerpoint/2010/main" val="4826289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wuw.pl/product-eng-19615-Teaching-Ancient-Greece-Lesson-Plans-Vase-Animations-and-Resources-PDF.html" TargetMode="External"/><Relationship Id="rId2" Type="http://schemas.openxmlformats.org/officeDocument/2006/relationships/hyperlink" Target="http://panoply.org.uk/" TargetMode="Externa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hyperlink" Target="https://nationalcareers.service.gov.uk/job-profiles/museum-curator"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hyperlink" Target="https://panoplyclassicsandanimation.blogspot.com/2023/04/islanders-panoply-interview-with-dr.html" TargetMode="Externa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hyperlink" Target="https://panoplyclassicsandanimation.blogspot.com/2024/04/museum-life-panoply-interview-with.html" TargetMode="Externa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hyperlink" Target="https://panoplyclassicsandanimation.blogspot.com/2019/06/ure-voice-panoply-interview-with.html" TargetMode="Externa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hyperlink" Target="https://panoplyclassicsandanimation.blogspot.com/2014/12/museum-internships-interview-with.html" TargetMode="Externa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7.xml"/><Relationship Id="rId4" Type="http://schemas.openxmlformats.org/officeDocument/2006/relationships/hyperlink" Target="https://panoply.org.uk/nike"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panoplyclassicsandanimation.blogspot.com/2015/01/adventures-at-university-college-dublin.html" TargetMode="External"/><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hyperlink" Target="http://www.omc.obta.al.uw.edu.pl/" TargetMode="External"/><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hyperlink" Target="https://www.panoply.org.uk/further-resources"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7.xml"/><Relationship Id="rId5" Type="http://schemas.openxmlformats.org/officeDocument/2006/relationships/hyperlink" Target="https://panoply.org.uk/hoplites-greeks-at-war" TargetMode="External"/><Relationship Id="rId4" Type="http://schemas.openxmlformats.org/officeDocument/2006/relationships/image" Target="../media/image29.jpg"/></Relationships>
</file>

<file path=ppt/slides/_rels/slide3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hyperlink" Target="https://panoply.org.uk/sappho" TargetMode="External"/><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hyperlink" Target="https://panoply.org.uk/heracles-and-erymanthian-boar" TargetMode="Externa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hyperlink" Target="https://panoplyclassicsandanimation.blogspot.com/2022/06/constructing-african-panoply-interview.html" TargetMode="External"/><Relationship Id="rId2" Type="http://schemas.openxmlformats.org/officeDocument/2006/relationships/image" Target="../media/image38.jpeg"/><Relationship Id="rId1" Type="http://schemas.openxmlformats.org/officeDocument/2006/relationships/slideLayout" Target="../slideLayouts/slideLayout7.xml"/><Relationship Id="rId4" Type="http://schemas.openxmlformats.org/officeDocument/2006/relationships/image" Target="../media/image39.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hyperlink" Target="https://panoply.org.uk/banquet" TargetMode="External"/><Relationship Id="rId2" Type="http://schemas.openxmlformats.org/officeDocument/2006/relationships/image" Target="../media/image52.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hyperlink" Target="https://panoplyclassicsandanimation.blogspot.com/2023/06/ps-and-qs-in-mesopotamia-panoply.html" TargetMode="Externa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hyperlink" Target="https://panoply.org.uk/palamedes-games-master" TargetMode="Externa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hyperlink" Target="https://www.classics.cam.ac.uk/museum/collections/museum-highlights/farnese-hercules" TargetMode="External"/><Relationship Id="rId2" Type="http://schemas.openxmlformats.org/officeDocument/2006/relationships/image" Target="../media/image61.jp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2.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hyperlink" Target="https://www.tate.org.uk/art/art-terms/c/curator" TargetMode="Externa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hyperlink" Target="https://panoply.org.uk/heracles-and-erymanthian-boar" TargetMode="Externa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67.jp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7.jp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67.jpg"/><Relationship Id="rId1" Type="http://schemas.openxmlformats.org/officeDocument/2006/relationships/slideLayout" Target="../slideLayouts/slideLayout7.xml"/><Relationship Id="rId4" Type="http://schemas.openxmlformats.org/officeDocument/2006/relationships/image" Target="../media/image72.jpg"/></Relationships>
</file>

<file path=ppt/slides/_rels/slide7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www.wuw.pl/product-eng-19615-Teaching-Ancient-Greece-Lesson-Plans-Vase-Animations-and-Resources-PDF.html" TargetMode="Externa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hyperlink" Target="http://www.omc.obta.al.uw.edu.pl/" TargetMode="External"/><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hyperlink" Target="https://www.panoply.org.uk/further-resources" TargetMode="External"/></Relationships>
</file>

<file path=ppt/slides/_rels/slide8.xml.rels><?xml version="1.0" encoding="UTF-8" standalone="yes"?>
<Relationships xmlns="http://schemas.openxmlformats.org/package/2006/relationships"><Relationship Id="rId2" Type="http://schemas.openxmlformats.org/officeDocument/2006/relationships/hyperlink" Target="https://www.agsa.sa.gov.au/education/resources-educators/agsa-art-school-online/what-curator/"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hyperlink" Target="https://www.sothebysinstitute.com/how-to-series/art-curator"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0DA594-F48D-C15D-875B-8D1E798FFE62}"/>
              </a:ext>
            </a:extLst>
          </p:cNvPr>
          <p:cNvSpPr>
            <a:spLocks noGrp="1"/>
          </p:cNvSpPr>
          <p:nvPr>
            <p:ph type="ctrTitle"/>
          </p:nvPr>
        </p:nvSpPr>
        <p:spPr>
          <a:xfrm>
            <a:off x="741183" y="1090144"/>
            <a:ext cx="7772400" cy="2063897"/>
          </a:xfrm>
        </p:spPr>
        <p:txBody>
          <a:bodyPr>
            <a:noAutofit/>
          </a:bodyPr>
          <a:lstStyle/>
          <a:p>
            <a:r>
              <a:rPr lang="en-GB" sz="4800" dirty="0"/>
              <a:t>Curators.</a:t>
            </a:r>
            <a:br>
              <a:rPr lang="en-GB" dirty="0"/>
            </a:br>
            <a:r>
              <a:rPr lang="en-GB" sz="3200" dirty="0"/>
              <a:t>Panoply Vase Animation Project</a:t>
            </a:r>
            <a:br>
              <a:rPr lang="en-GB" sz="3200" dirty="0"/>
            </a:br>
            <a:r>
              <a:rPr lang="en-GB" sz="3200" dirty="0">
                <a:hlinkClick r:id="rId2"/>
              </a:rPr>
              <a:t>http://panoply.org.uk</a:t>
            </a:r>
            <a:endParaRPr lang="en-GB" sz="3200" dirty="0"/>
          </a:p>
        </p:txBody>
      </p:sp>
      <p:sp>
        <p:nvSpPr>
          <p:cNvPr id="3" name="Subtitle 2">
            <a:extLst>
              <a:ext uri="{FF2B5EF4-FFF2-40B4-BE49-F238E27FC236}">
                <a16:creationId xmlns:a16="http://schemas.microsoft.com/office/drawing/2014/main" id="{4DB3B844-1FE3-466B-B790-FE8B107A603F}"/>
              </a:ext>
            </a:extLst>
          </p:cNvPr>
          <p:cNvSpPr>
            <a:spLocks noGrp="1"/>
          </p:cNvSpPr>
          <p:nvPr>
            <p:ph type="subTitle" idx="1"/>
          </p:nvPr>
        </p:nvSpPr>
        <p:spPr>
          <a:xfrm>
            <a:off x="685801" y="3441779"/>
            <a:ext cx="7883164" cy="1655762"/>
          </a:xfrm>
        </p:spPr>
        <p:txBody>
          <a:bodyPr>
            <a:noAutofit/>
          </a:bodyPr>
          <a:lstStyle/>
          <a:p>
            <a:pPr>
              <a:spcBef>
                <a:spcPts val="0"/>
              </a:spcBef>
              <a:spcAft>
                <a:spcPts val="600"/>
              </a:spcAft>
            </a:pPr>
            <a:r>
              <a:rPr lang="en-GB" sz="2000" dirty="0"/>
              <a:t>This PowerPoint was developed to accompany</a:t>
            </a:r>
          </a:p>
          <a:p>
            <a:pPr>
              <a:spcBef>
                <a:spcPts val="0"/>
              </a:spcBef>
            </a:pPr>
            <a:r>
              <a:rPr lang="en-GB" sz="2000" dirty="0"/>
              <a:t>the lesson-plan chapters ‘Curation Challenge’ by Jennie Thornber and </a:t>
            </a:r>
          </a:p>
          <a:p>
            <a:pPr>
              <a:spcBef>
                <a:spcPts val="0"/>
              </a:spcBef>
              <a:spcAft>
                <a:spcPts val="600"/>
              </a:spcAft>
            </a:pPr>
            <a:r>
              <a:rPr lang="en-GB" sz="2000" dirty="0"/>
              <a:t>‘Displaying Animations’ by Louise Maguire, in</a:t>
            </a:r>
          </a:p>
          <a:p>
            <a:pPr>
              <a:spcBef>
                <a:spcPts val="0"/>
              </a:spcBef>
            </a:pPr>
            <a:r>
              <a:rPr lang="en-GB" sz="2000" b="1" i="1" dirty="0">
                <a:hlinkClick r:id="rId3"/>
              </a:rPr>
              <a:t>Teaching Ancient Greece. Lesson Plans, Vase Animations, and Resources</a:t>
            </a:r>
            <a:r>
              <a:rPr lang="en-GB" sz="2000" dirty="0"/>
              <a:t>, edited by Sonya Nevin.</a:t>
            </a:r>
          </a:p>
          <a:p>
            <a:pPr>
              <a:spcBef>
                <a:spcPts val="0"/>
              </a:spcBef>
            </a:pPr>
            <a:endParaRPr lang="en-GB" sz="2000" dirty="0"/>
          </a:p>
          <a:p>
            <a:pPr>
              <a:spcBef>
                <a:spcPts val="0"/>
              </a:spcBef>
            </a:pPr>
            <a:r>
              <a:rPr lang="en-GB" sz="2000" i="1" dirty="0"/>
              <a:t>Teaching Ancient Greece </a:t>
            </a:r>
            <a:r>
              <a:rPr lang="en-GB" sz="2000" dirty="0"/>
              <a:t>is an Open Access publication available for</a:t>
            </a:r>
          </a:p>
          <a:p>
            <a:pPr>
              <a:spcBef>
                <a:spcPts val="0"/>
              </a:spcBef>
            </a:pPr>
            <a:r>
              <a:rPr lang="en-GB" sz="2000" dirty="0">
                <a:hlinkClick r:id="rId3"/>
              </a:rPr>
              <a:t>free download </a:t>
            </a:r>
            <a:r>
              <a:rPr lang="en-GB" sz="2000" dirty="0"/>
              <a:t>from the University of Warsaw Press.</a:t>
            </a:r>
          </a:p>
          <a:p>
            <a:pPr>
              <a:spcBef>
                <a:spcPts val="0"/>
              </a:spcBef>
            </a:pPr>
            <a:endParaRPr lang="en-GB" sz="1600" dirty="0"/>
          </a:p>
          <a:p>
            <a:pPr>
              <a:spcBef>
                <a:spcPts val="0"/>
              </a:spcBef>
            </a:pPr>
            <a:r>
              <a:rPr lang="en-GB" sz="2000" dirty="0"/>
              <a:t>This PowerPoint can also be used independently of</a:t>
            </a:r>
          </a:p>
          <a:p>
            <a:pPr>
              <a:spcBef>
                <a:spcPts val="0"/>
              </a:spcBef>
            </a:pPr>
            <a:r>
              <a:rPr lang="en-GB" sz="2000" i="1" dirty="0"/>
              <a:t>Teaching Ancient Greece</a:t>
            </a:r>
            <a:r>
              <a:rPr lang="en-GB" sz="2000" dirty="0"/>
              <a:t>.</a:t>
            </a:r>
          </a:p>
        </p:txBody>
      </p:sp>
      <p:pic>
        <p:nvPicPr>
          <p:cNvPr id="5" name="Picture 4">
            <a:extLst>
              <a:ext uri="{FF2B5EF4-FFF2-40B4-BE49-F238E27FC236}">
                <a16:creationId xmlns:a16="http://schemas.microsoft.com/office/drawing/2014/main" id="{11A45981-8557-18E7-3CD6-5FF607FB86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6343" y="185181"/>
            <a:ext cx="2599934" cy="1470581"/>
          </a:xfrm>
          <a:prstGeom prst="rect">
            <a:avLst/>
          </a:prstGeom>
        </p:spPr>
      </p:pic>
      <p:pic>
        <p:nvPicPr>
          <p:cNvPr id="7" name="Picture 6">
            <a:extLst>
              <a:ext uri="{FF2B5EF4-FFF2-40B4-BE49-F238E27FC236}">
                <a16:creationId xmlns:a16="http://schemas.microsoft.com/office/drawing/2014/main" id="{AE039713-E58A-1415-0520-44D6371AB0D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382" y="185181"/>
            <a:ext cx="1693275" cy="1693275"/>
          </a:xfrm>
          <a:prstGeom prst="rect">
            <a:avLst/>
          </a:prstGeom>
        </p:spPr>
      </p:pic>
    </p:spTree>
    <p:extLst>
      <p:ext uri="{BB962C8B-B14F-4D97-AF65-F5344CB8AC3E}">
        <p14:creationId xmlns:p14="http://schemas.microsoft.com/office/powerpoint/2010/main" val="10999689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AB2A2-C945-DA9D-7F06-5D2925DA0788}"/>
              </a:ext>
            </a:extLst>
          </p:cNvPr>
          <p:cNvSpPr>
            <a:spLocks noGrp="1"/>
          </p:cNvSpPr>
          <p:nvPr>
            <p:ph type="title"/>
          </p:nvPr>
        </p:nvSpPr>
        <p:spPr/>
        <p:txBody>
          <a:bodyPr/>
          <a:lstStyle/>
          <a:p>
            <a:r>
              <a:rPr lang="en-GB" dirty="0"/>
              <a:t>And from the UK National Careers Service:</a:t>
            </a:r>
          </a:p>
        </p:txBody>
      </p:sp>
      <p:sp>
        <p:nvSpPr>
          <p:cNvPr id="3" name="Content Placeholder 2">
            <a:extLst>
              <a:ext uri="{FF2B5EF4-FFF2-40B4-BE49-F238E27FC236}">
                <a16:creationId xmlns:a16="http://schemas.microsoft.com/office/drawing/2014/main" id="{B86202FD-6959-793D-87EA-58FD3CC87795}"/>
              </a:ext>
            </a:extLst>
          </p:cNvPr>
          <p:cNvSpPr>
            <a:spLocks noGrp="1"/>
          </p:cNvSpPr>
          <p:nvPr>
            <p:ph idx="1"/>
          </p:nvPr>
        </p:nvSpPr>
        <p:spPr/>
        <p:txBody>
          <a:bodyPr>
            <a:normAutofit fontScale="77500" lnSpcReduction="20000"/>
          </a:bodyPr>
          <a:lstStyle/>
          <a:p>
            <a:pPr marL="0" indent="0" algn="l">
              <a:buNone/>
            </a:pPr>
            <a:r>
              <a:rPr lang="en-GB" b="0" i="0" dirty="0">
                <a:solidFill>
                  <a:srgbClr val="0B0C0C"/>
                </a:solidFill>
                <a:effectLst/>
                <a:latin typeface="GDS Transport"/>
              </a:rPr>
              <a:t>“In your day-to-day duties you may:</a:t>
            </a:r>
          </a:p>
          <a:p>
            <a:pPr algn="l">
              <a:buFont typeface="Arial" panose="020B0604020202020204" pitchFamily="34" charset="0"/>
              <a:buChar char="•"/>
            </a:pPr>
            <a:r>
              <a:rPr lang="en-GB" b="0" i="0" dirty="0">
                <a:solidFill>
                  <a:srgbClr val="0B0C0C"/>
                </a:solidFill>
                <a:effectLst/>
                <a:latin typeface="GDS Transport"/>
              </a:rPr>
              <a:t>select, buy or borrow items</a:t>
            </a:r>
          </a:p>
          <a:p>
            <a:pPr algn="l">
              <a:buFont typeface="Arial" panose="020B0604020202020204" pitchFamily="34" charset="0"/>
              <a:buChar char="•"/>
            </a:pPr>
            <a:r>
              <a:rPr lang="en-GB" b="0" i="0" dirty="0">
                <a:solidFill>
                  <a:srgbClr val="0B0C0C"/>
                </a:solidFill>
                <a:effectLst/>
                <a:latin typeface="GDS Transport"/>
              </a:rPr>
              <a:t>research, identify and catalogue collections</a:t>
            </a:r>
          </a:p>
          <a:p>
            <a:pPr algn="l">
              <a:buFont typeface="Arial" panose="020B0604020202020204" pitchFamily="34" charset="0"/>
              <a:buChar char="•"/>
            </a:pPr>
            <a:r>
              <a:rPr lang="en-GB" b="0" i="0" dirty="0">
                <a:solidFill>
                  <a:srgbClr val="0B0C0C"/>
                </a:solidFill>
                <a:effectLst/>
                <a:latin typeface="GDS Transport"/>
              </a:rPr>
              <a:t>make sure exhibits are safe, stored securely and in the right conditions</a:t>
            </a:r>
          </a:p>
          <a:p>
            <a:pPr algn="l">
              <a:buFont typeface="Arial" panose="020B0604020202020204" pitchFamily="34" charset="0"/>
              <a:buChar char="•"/>
            </a:pPr>
            <a:r>
              <a:rPr lang="en-GB" b="0" i="0" dirty="0">
                <a:solidFill>
                  <a:srgbClr val="0B0C0C"/>
                </a:solidFill>
                <a:effectLst/>
                <a:latin typeface="GDS Transport"/>
              </a:rPr>
              <a:t>arrange conservation and restoration</a:t>
            </a:r>
          </a:p>
          <a:p>
            <a:pPr algn="l">
              <a:buFont typeface="Arial" panose="020B0604020202020204" pitchFamily="34" charset="0"/>
              <a:buChar char="•"/>
            </a:pPr>
            <a:r>
              <a:rPr lang="en-GB" b="0" i="0" dirty="0">
                <a:solidFill>
                  <a:srgbClr val="0B0C0C"/>
                </a:solidFill>
                <a:effectLst/>
                <a:latin typeface="GDS Transport"/>
              </a:rPr>
              <a:t>help visitors to interpret and enjoy exhibits and collections</a:t>
            </a:r>
          </a:p>
          <a:p>
            <a:pPr algn="l">
              <a:buFont typeface="Arial" panose="020B0604020202020204" pitchFamily="34" charset="0"/>
              <a:buChar char="•"/>
            </a:pPr>
            <a:r>
              <a:rPr lang="en-GB" b="0" i="0" dirty="0">
                <a:solidFill>
                  <a:srgbClr val="0B0C0C"/>
                </a:solidFill>
                <a:effectLst/>
                <a:latin typeface="GDS Transport"/>
              </a:rPr>
              <a:t>organise publicity and fundraising</a:t>
            </a:r>
          </a:p>
          <a:p>
            <a:pPr algn="l">
              <a:buFont typeface="Arial" panose="020B0604020202020204" pitchFamily="34" charset="0"/>
              <a:buChar char="•"/>
            </a:pPr>
            <a:r>
              <a:rPr lang="en-GB" b="0" i="0" dirty="0">
                <a:solidFill>
                  <a:srgbClr val="0B0C0C"/>
                </a:solidFill>
                <a:effectLst/>
                <a:latin typeface="GDS Transport"/>
              </a:rPr>
              <a:t>give talks</a:t>
            </a:r>
          </a:p>
          <a:p>
            <a:pPr algn="l">
              <a:buFont typeface="Arial" panose="020B0604020202020204" pitchFamily="34" charset="0"/>
              <a:buChar char="•"/>
            </a:pPr>
            <a:r>
              <a:rPr lang="en-GB" b="0" i="0" dirty="0">
                <a:solidFill>
                  <a:srgbClr val="0B0C0C"/>
                </a:solidFill>
                <a:effectLst/>
                <a:latin typeface="GDS Transport"/>
              </a:rPr>
              <a:t>train or supervise gallery or museum volunteers or paid staff</a:t>
            </a:r>
          </a:p>
          <a:p>
            <a:pPr algn="l">
              <a:spcAft>
                <a:spcPts val="1200"/>
              </a:spcAft>
              <a:buFont typeface="Arial" panose="020B0604020202020204" pitchFamily="34" charset="0"/>
              <a:buChar char="•"/>
            </a:pPr>
            <a:r>
              <a:rPr lang="en-GB" b="0" i="0" dirty="0">
                <a:solidFill>
                  <a:srgbClr val="0B0C0C"/>
                </a:solidFill>
                <a:effectLst/>
                <a:latin typeface="GDS Transport"/>
              </a:rPr>
              <a:t>negotiate funding and the loan of exhibits.”</a:t>
            </a:r>
          </a:p>
          <a:p>
            <a:pPr marL="0" indent="0" algn="l">
              <a:buNone/>
            </a:pPr>
            <a:r>
              <a:rPr lang="en-GB" b="0" i="0" dirty="0">
                <a:solidFill>
                  <a:srgbClr val="0B0C0C"/>
                </a:solidFill>
                <a:effectLst/>
                <a:latin typeface="GDS Transport"/>
                <a:hlinkClick r:id="rId2"/>
              </a:rPr>
              <a:t>https://nationalcareers.service.gov.uk/job-profiles/museum-curator</a:t>
            </a:r>
            <a:r>
              <a:rPr lang="en-GB" b="0" i="0" dirty="0">
                <a:solidFill>
                  <a:srgbClr val="0B0C0C"/>
                </a:solidFill>
                <a:effectLst/>
                <a:latin typeface="GDS Transport"/>
              </a:rPr>
              <a:t> </a:t>
            </a:r>
          </a:p>
          <a:p>
            <a:endParaRPr lang="en-GB" dirty="0"/>
          </a:p>
        </p:txBody>
      </p:sp>
    </p:spTree>
    <p:extLst>
      <p:ext uri="{BB962C8B-B14F-4D97-AF65-F5344CB8AC3E}">
        <p14:creationId xmlns:p14="http://schemas.microsoft.com/office/powerpoint/2010/main" val="23365291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50915-EF0B-B079-010D-20E7A8BEA3C2}"/>
              </a:ext>
            </a:extLst>
          </p:cNvPr>
          <p:cNvSpPr>
            <a:spLocks noGrp="1"/>
          </p:cNvSpPr>
          <p:nvPr>
            <p:ph type="title"/>
          </p:nvPr>
        </p:nvSpPr>
        <p:spPr>
          <a:xfrm>
            <a:off x="628650" y="1072136"/>
            <a:ext cx="7886700" cy="1325563"/>
          </a:xfrm>
        </p:spPr>
        <p:txBody>
          <a:bodyPr>
            <a:normAutofit/>
          </a:bodyPr>
          <a:lstStyle/>
          <a:p>
            <a:r>
              <a:rPr lang="en-GB" dirty="0"/>
              <a:t>Let’s hear from some curators:</a:t>
            </a:r>
          </a:p>
        </p:txBody>
      </p:sp>
    </p:spTree>
    <p:extLst>
      <p:ext uri="{BB962C8B-B14F-4D97-AF65-F5344CB8AC3E}">
        <p14:creationId xmlns:p14="http://schemas.microsoft.com/office/powerpoint/2010/main" val="18694107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69855C2-B63B-D425-E651-EEB8417A4F3E}"/>
              </a:ext>
            </a:extLst>
          </p:cNvPr>
          <p:cNvSpPr txBox="1"/>
          <p:nvPr/>
        </p:nvSpPr>
        <p:spPr>
          <a:xfrm>
            <a:off x="3897983" y="6165130"/>
            <a:ext cx="4793530" cy="369332"/>
          </a:xfrm>
          <a:prstGeom prst="rect">
            <a:avLst/>
          </a:prstGeom>
          <a:noFill/>
        </p:spPr>
        <p:txBody>
          <a:bodyPr wrap="square" rtlCol="0">
            <a:spAutoFit/>
          </a:bodyPr>
          <a:lstStyle/>
          <a:p>
            <a:r>
              <a:rPr lang="en-GB" dirty="0"/>
              <a:t>Read the full interview </a:t>
            </a:r>
            <a:r>
              <a:rPr lang="en-GB" dirty="0">
                <a:hlinkClick r:id="rId2"/>
              </a:rPr>
              <a:t>here on the Panoply Blog</a:t>
            </a:r>
            <a:r>
              <a:rPr lang="en-GB" dirty="0"/>
              <a:t>.</a:t>
            </a:r>
          </a:p>
        </p:txBody>
      </p:sp>
      <p:sp>
        <p:nvSpPr>
          <p:cNvPr id="4" name="TextBox 3">
            <a:extLst>
              <a:ext uri="{FF2B5EF4-FFF2-40B4-BE49-F238E27FC236}">
                <a16:creationId xmlns:a16="http://schemas.microsoft.com/office/drawing/2014/main" id="{F51D79AE-B29E-587E-1802-BB81CA94FE50}"/>
              </a:ext>
            </a:extLst>
          </p:cNvPr>
          <p:cNvSpPr txBox="1"/>
          <p:nvPr/>
        </p:nvSpPr>
        <p:spPr>
          <a:xfrm>
            <a:off x="4939645" y="538864"/>
            <a:ext cx="4006392" cy="2554545"/>
          </a:xfrm>
          <a:prstGeom prst="rect">
            <a:avLst/>
          </a:prstGeom>
          <a:noFill/>
        </p:spPr>
        <p:txBody>
          <a:bodyPr wrap="square" rtlCol="0">
            <a:spAutoFit/>
          </a:bodyPr>
          <a:lstStyle/>
          <a:p>
            <a:pPr algn="ctr"/>
            <a:r>
              <a:rPr lang="en-GB" sz="2000" b="1" i="0" dirty="0">
                <a:solidFill>
                  <a:srgbClr val="000000"/>
                </a:solidFill>
                <a:effectLst/>
              </a:rPr>
              <a:t>Dr Anastasia Christophilou.</a:t>
            </a:r>
          </a:p>
          <a:p>
            <a:endParaRPr lang="en-GB" sz="2000" b="0" i="0" dirty="0">
              <a:solidFill>
                <a:srgbClr val="000000"/>
              </a:solidFill>
              <a:effectLst/>
            </a:endParaRPr>
          </a:p>
          <a:p>
            <a:r>
              <a:rPr lang="en-GB" sz="2000" b="0" i="0" dirty="0">
                <a:solidFill>
                  <a:srgbClr val="000000"/>
                </a:solidFill>
                <a:effectLst/>
              </a:rPr>
              <a:t>“As Senior Curator of Mediterranean Antiquities the Fitzwilliam Museum, I am responsible for </a:t>
            </a:r>
            <a:r>
              <a:rPr lang="en-GB" sz="2000" b="1" i="0" dirty="0">
                <a:solidFill>
                  <a:srgbClr val="000000"/>
                </a:solidFill>
                <a:effectLst/>
              </a:rPr>
              <a:t>research and exhibition projects and permanent displays</a:t>
            </a:r>
            <a:r>
              <a:rPr lang="en-GB" sz="2000" b="0" i="0" dirty="0">
                <a:solidFill>
                  <a:srgbClr val="000000"/>
                </a:solidFill>
                <a:effectLst/>
              </a:rPr>
              <a:t> in the fields of Greek, Cypriot and Roman collections.”</a:t>
            </a:r>
            <a:endParaRPr lang="en-GB" sz="2000" dirty="0"/>
          </a:p>
        </p:txBody>
      </p:sp>
      <p:sp>
        <p:nvSpPr>
          <p:cNvPr id="5" name="TextBox 4">
            <a:extLst>
              <a:ext uri="{FF2B5EF4-FFF2-40B4-BE49-F238E27FC236}">
                <a16:creationId xmlns:a16="http://schemas.microsoft.com/office/drawing/2014/main" id="{26EB29D5-C8F8-F380-3578-A7E2BF2ADE4D}"/>
              </a:ext>
            </a:extLst>
          </p:cNvPr>
          <p:cNvSpPr txBox="1"/>
          <p:nvPr/>
        </p:nvSpPr>
        <p:spPr>
          <a:xfrm>
            <a:off x="452487" y="3753928"/>
            <a:ext cx="8239026" cy="1938992"/>
          </a:xfrm>
          <a:prstGeom prst="rect">
            <a:avLst/>
          </a:prstGeom>
          <a:noFill/>
        </p:spPr>
        <p:txBody>
          <a:bodyPr wrap="square" rtlCol="0">
            <a:spAutoFit/>
          </a:bodyPr>
          <a:lstStyle/>
          <a:p>
            <a:r>
              <a:rPr lang="en-GB" sz="2000" i="0" dirty="0">
                <a:solidFill>
                  <a:srgbClr val="000000"/>
                </a:solidFill>
                <a:effectLst/>
              </a:rPr>
              <a:t>“A week’s to-do list could include teaching undergraduate groups and supervision of doctoral students, researching the collections of Ancient Greece, Rome and Cyprus, working with our collections management and conservation teams on improving accessibility, storage and management of the collections, or presenting in research seminars… [and] </a:t>
            </a:r>
            <a:r>
              <a:rPr lang="en-GB" sz="2000" b="0" i="0" dirty="0">
                <a:solidFill>
                  <a:srgbClr val="000000"/>
                </a:solidFill>
                <a:effectLst/>
              </a:rPr>
              <a:t>public engagement.”</a:t>
            </a:r>
            <a:endParaRPr lang="en-GB" sz="2000" dirty="0"/>
          </a:p>
        </p:txBody>
      </p:sp>
      <p:pic>
        <p:nvPicPr>
          <p:cNvPr id="6" name="Picture 5">
            <a:extLst>
              <a:ext uri="{FF2B5EF4-FFF2-40B4-BE49-F238E27FC236}">
                <a16:creationId xmlns:a16="http://schemas.microsoft.com/office/drawing/2014/main" id="{D2F17B7D-276C-F7B0-61E1-C664B3EA55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399" y="418804"/>
            <a:ext cx="4177601" cy="2785067"/>
          </a:xfrm>
          <a:prstGeom prst="rect">
            <a:avLst/>
          </a:prstGeom>
        </p:spPr>
      </p:pic>
    </p:spTree>
    <p:extLst>
      <p:ext uri="{BB962C8B-B14F-4D97-AF65-F5344CB8AC3E}">
        <p14:creationId xmlns:p14="http://schemas.microsoft.com/office/powerpoint/2010/main" val="3725149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5FC9E76-C480-EA3C-EBF0-639682A32F3A}"/>
              </a:ext>
            </a:extLst>
          </p:cNvPr>
          <p:cNvSpPr txBox="1"/>
          <p:nvPr/>
        </p:nvSpPr>
        <p:spPr>
          <a:xfrm>
            <a:off x="263951" y="4986294"/>
            <a:ext cx="8616099" cy="1754326"/>
          </a:xfrm>
          <a:prstGeom prst="rect">
            <a:avLst/>
          </a:prstGeom>
          <a:noFill/>
        </p:spPr>
        <p:txBody>
          <a:bodyPr wrap="square" rtlCol="0">
            <a:spAutoFit/>
          </a:bodyPr>
          <a:lstStyle/>
          <a:p>
            <a:r>
              <a:rPr lang="en-GB" b="0" i="0" dirty="0">
                <a:solidFill>
                  <a:srgbClr val="000000"/>
                </a:solidFill>
                <a:effectLst/>
              </a:rPr>
              <a:t>Anastasia was the curator of the blockbuster </a:t>
            </a:r>
            <a:r>
              <a:rPr lang="en-GB" b="0" i="1" dirty="0">
                <a:solidFill>
                  <a:srgbClr val="000000"/>
                </a:solidFill>
                <a:effectLst/>
              </a:rPr>
              <a:t>Islanders</a:t>
            </a:r>
            <a:r>
              <a:rPr lang="en-GB" b="0" i="0" dirty="0">
                <a:solidFill>
                  <a:srgbClr val="000000"/>
                </a:solidFill>
                <a:effectLst/>
              </a:rPr>
              <a:t> exhibition. It took a lot of organising to plan the exhibition and to bring artefacts from several museums into one:</a:t>
            </a:r>
          </a:p>
          <a:p>
            <a:endParaRPr lang="en-GB" sz="1400" b="0" i="0" dirty="0">
              <a:solidFill>
                <a:srgbClr val="000000"/>
              </a:solidFill>
              <a:effectLst/>
            </a:endParaRPr>
          </a:p>
          <a:p>
            <a:r>
              <a:rPr lang="en-GB" b="0" i="0" dirty="0">
                <a:solidFill>
                  <a:srgbClr val="000000"/>
                </a:solidFill>
                <a:effectLst/>
              </a:rPr>
              <a:t>“The exhibition brings together </a:t>
            </a:r>
            <a:r>
              <a:rPr lang="en-GB" b="1" i="0" dirty="0">
                <a:solidFill>
                  <a:srgbClr val="000000"/>
                </a:solidFill>
                <a:effectLst/>
              </a:rPr>
              <a:t>over 200 objects</a:t>
            </a:r>
            <a:r>
              <a:rPr lang="en-GB" b="0" i="0" dirty="0">
                <a:solidFill>
                  <a:srgbClr val="000000"/>
                </a:solidFill>
                <a:effectLst/>
              </a:rPr>
              <a:t> from the three Mediterranean islands, most never exhibited outside their museums in Crete, Cyprus and Sardinia, that tell exceptional stories of island identity, over a period of 5000 years.”</a:t>
            </a:r>
            <a:endParaRPr lang="en-GB" dirty="0"/>
          </a:p>
        </p:txBody>
      </p:sp>
      <p:pic>
        <p:nvPicPr>
          <p:cNvPr id="5" name="Picture 4">
            <a:extLst>
              <a:ext uri="{FF2B5EF4-FFF2-40B4-BE49-F238E27FC236}">
                <a16:creationId xmlns:a16="http://schemas.microsoft.com/office/drawing/2014/main" id="{31BAF318-88D9-36F5-D55E-860281024C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8979" y="117379"/>
            <a:ext cx="6406042" cy="4794179"/>
          </a:xfrm>
          <a:prstGeom prst="rect">
            <a:avLst/>
          </a:prstGeom>
        </p:spPr>
      </p:pic>
    </p:spTree>
    <p:extLst>
      <p:ext uri="{BB962C8B-B14F-4D97-AF65-F5344CB8AC3E}">
        <p14:creationId xmlns:p14="http://schemas.microsoft.com/office/powerpoint/2010/main" val="19932187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9DD3AD3-831E-7057-3E4E-C5998788E6F6}"/>
              </a:ext>
            </a:extLst>
          </p:cNvPr>
          <p:cNvSpPr txBox="1"/>
          <p:nvPr/>
        </p:nvSpPr>
        <p:spPr>
          <a:xfrm>
            <a:off x="3978110" y="6198160"/>
            <a:ext cx="4788817" cy="369332"/>
          </a:xfrm>
          <a:prstGeom prst="rect">
            <a:avLst/>
          </a:prstGeom>
          <a:noFill/>
        </p:spPr>
        <p:txBody>
          <a:bodyPr wrap="square" rtlCol="0">
            <a:spAutoFit/>
          </a:bodyPr>
          <a:lstStyle/>
          <a:p>
            <a:r>
              <a:rPr lang="en-GB" dirty="0"/>
              <a:t>Read the full interview </a:t>
            </a:r>
            <a:r>
              <a:rPr lang="en-GB" dirty="0">
                <a:hlinkClick r:id="rId2"/>
              </a:rPr>
              <a:t>here on the Panoply Blog</a:t>
            </a:r>
            <a:r>
              <a:rPr lang="en-GB" dirty="0"/>
              <a:t>.</a:t>
            </a:r>
          </a:p>
        </p:txBody>
      </p:sp>
      <p:sp>
        <p:nvSpPr>
          <p:cNvPr id="3" name="TextBox 2">
            <a:extLst>
              <a:ext uri="{FF2B5EF4-FFF2-40B4-BE49-F238E27FC236}">
                <a16:creationId xmlns:a16="http://schemas.microsoft.com/office/drawing/2014/main" id="{13EC0000-05E2-A289-11C9-CA181DCAE187}"/>
              </a:ext>
            </a:extLst>
          </p:cNvPr>
          <p:cNvSpPr txBox="1"/>
          <p:nvPr/>
        </p:nvSpPr>
        <p:spPr>
          <a:xfrm>
            <a:off x="4713402" y="321786"/>
            <a:ext cx="4053525" cy="3477875"/>
          </a:xfrm>
          <a:prstGeom prst="rect">
            <a:avLst/>
          </a:prstGeom>
          <a:noFill/>
        </p:spPr>
        <p:txBody>
          <a:bodyPr wrap="square" rtlCol="0">
            <a:spAutoFit/>
          </a:bodyPr>
          <a:lstStyle/>
          <a:p>
            <a:r>
              <a:rPr lang="en-GB" sz="2000" b="1" i="0" dirty="0">
                <a:solidFill>
                  <a:srgbClr val="000000"/>
                </a:solidFill>
                <a:effectLst/>
              </a:rPr>
              <a:t>Sasha Smith, </a:t>
            </a:r>
            <a:r>
              <a:rPr lang="en-IE" sz="2000" b="1" dirty="0">
                <a:effectLst/>
                <a:ea typeface="Times New Roman" panose="02020603050405020304" pitchFamily="18" charset="0"/>
              </a:rPr>
              <a:t>Assistant Curator of the University College Dublin Classical Museum.</a:t>
            </a:r>
          </a:p>
          <a:p>
            <a:endParaRPr lang="en-IE" sz="2000" b="0" i="0" dirty="0">
              <a:solidFill>
                <a:srgbClr val="000000"/>
              </a:solidFill>
            </a:endParaRPr>
          </a:p>
          <a:p>
            <a:r>
              <a:rPr lang="en-GB" sz="2000" b="0" i="0" dirty="0">
                <a:solidFill>
                  <a:srgbClr val="000000"/>
                </a:solidFill>
                <a:effectLst/>
              </a:rPr>
              <a:t>“Every day starts with the same routine – check all the </a:t>
            </a:r>
            <a:r>
              <a:rPr lang="en-GB" sz="2000" b="1" i="0" dirty="0">
                <a:solidFill>
                  <a:srgbClr val="000000"/>
                </a:solidFill>
                <a:effectLst/>
              </a:rPr>
              <a:t>climate controls</a:t>
            </a:r>
            <a:r>
              <a:rPr lang="en-GB" sz="2000" b="0" i="0" dirty="0">
                <a:solidFill>
                  <a:srgbClr val="000000"/>
                </a:solidFill>
                <a:effectLst/>
              </a:rPr>
              <a:t> to ensure everything is as it should be for optimum care of the artefacts. Once that’s done, each day takes off at its own tangent as there is always something going on.” </a:t>
            </a:r>
            <a:endParaRPr lang="en-GB" sz="2000" dirty="0"/>
          </a:p>
        </p:txBody>
      </p:sp>
      <p:sp>
        <p:nvSpPr>
          <p:cNvPr id="4" name="TextBox 3">
            <a:extLst>
              <a:ext uri="{FF2B5EF4-FFF2-40B4-BE49-F238E27FC236}">
                <a16:creationId xmlns:a16="http://schemas.microsoft.com/office/drawing/2014/main" id="{7188DFB2-250C-96F6-F715-AB74E3AE9F33}"/>
              </a:ext>
            </a:extLst>
          </p:cNvPr>
          <p:cNvSpPr txBox="1"/>
          <p:nvPr/>
        </p:nvSpPr>
        <p:spPr>
          <a:xfrm>
            <a:off x="497534" y="4096720"/>
            <a:ext cx="3907408" cy="2246769"/>
          </a:xfrm>
          <a:prstGeom prst="rect">
            <a:avLst/>
          </a:prstGeom>
          <a:noFill/>
        </p:spPr>
        <p:txBody>
          <a:bodyPr wrap="square" rtlCol="0">
            <a:spAutoFit/>
          </a:bodyPr>
          <a:lstStyle/>
          <a:p>
            <a:r>
              <a:rPr lang="en-GB" sz="2000" b="0" i="0" dirty="0">
                <a:solidFill>
                  <a:srgbClr val="000000"/>
                </a:solidFill>
                <a:effectLst/>
              </a:rPr>
              <a:t>“I am currently conducting a complete </a:t>
            </a:r>
            <a:r>
              <a:rPr lang="en-GB" sz="2000" b="1" i="0" dirty="0">
                <a:solidFill>
                  <a:srgbClr val="000000"/>
                </a:solidFill>
                <a:effectLst/>
              </a:rPr>
              <a:t>re-inventory of the collection</a:t>
            </a:r>
            <a:r>
              <a:rPr lang="en-GB" sz="2000" b="0" i="0" dirty="0">
                <a:solidFill>
                  <a:srgbClr val="000000"/>
                </a:solidFill>
                <a:effectLst/>
              </a:rPr>
              <a:t>. Once done, everything will go on our </a:t>
            </a:r>
            <a:r>
              <a:rPr lang="en-GB" sz="2000" i="0" dirty="0">
                <a:solidFill>
                  <a:srgbClr val="000000"/>
                </a:solidFill>
                <a:effectLst/>
              </a:rPr>
              <a:t>new</a:t>
            </a:r>
            <a:r>
              <a:rPr lang="en-GB" sz="2000" b="1" i="0" dirty="0">
                <a:solidFill>
                  <a:srgbClr val="000000"/>
                </a:solidFill>
                <a:effectLst/>
              </a:rPr>
              <a:t> collections management system </a:t>
            </a:r>
            <a:r>
              <a:rPr lang="en-GB" sz="2000" i="0" dirty="0">
                <a:solidFill>
                  <a:srgbClr val="000000"/>
                </a:solidFill>
                <a:effectLst/>
              </a:rPr>
              <a:t>(CMS) </a:t>
            </a:r>
            <a:r>
              <a:rPr lang="en-GB" sz="2000" b="0" i="0" dirty="0">
                <a:solidFill>
                  <a:srgbClr val="000000"/>
                </a:solidFill>
                <a:effectLst/>
              </a:rPr>
              <a:t>which will give the collection greater visibility online.”</a:t>
            </a:r>
            <a:endParaRPr lang="en-GB" sz="2000" dirty="0"/>
          </a:p>
        </p:txBody>
      </p:sp>
      <p:sp>
        <p:nvSpPr>
          <p:cNvPr id="5" name="TextBox 4">
            <a:extLst>
              <a:ext uri="{FF2B5EF4-FFF2-40B4-BE49-F238E27FC236}">
                <a16:creationId xmlns:a16="http://schemas.microsoft.com/office/drawing/2014/main" id="{891F2E98-60F1-E7A7-85AA-71A8D9357F3C}"/>
              </a:ext>
            </a:extLst>
          </p:cNvPr>
          <p:cNvSpPr txBox="1"/>
          <p:nvPr/>
        </p:nvSpPr>
        <p:spPr>
          <a:xfrm>
            <a:off x="4788816" y="4204442"/>
            <a:ext cx="3978111" cy="1015663"/>
          </a:xfrm>
          <a:prstGeom prst="rect">
            <a:avLst/>
          </a:prstGeom>
          <a:noFill/>
        </p:spPr>
        <p:txBody>
          <a:bodyPr wrap="square" rtlCol="0">
            <a:spAutoFit/>
          </a:bodyPr>
          <a:lstStyle/>
          <a:p>
            <a:r>
              <a:rPr lang="en-GB" sz="2000" i="0" dirty="0">
                <a:solidFill>
                  <a:srgbClr val="000000"/>
                </a:solidFill>
                <a:effectLst/>
              </a:rPr>
              <a:t>“My desk is literally three feet from a 2nd century AD sarcophagus – no wonder I love coming into work!”</a:t>
            </a:r>
            <a:endParaRPr lang="en-GB" sz="2000" dirty="0"/>
          </a:p>
        </p:txBody>
      </p:sp>
      <p:pic>
        <p:nvPicPr>
          <p:cNvPr id="7" name="Picture 6">
            <a:extLst>
              <a:ext uri="{FF2B5EF4-FFF2-40B4-BE49-F238E27FC236}">
                <a16:creationId xmlns:a16="http://schemas.microsoft.com/office/drawing/2014/main" id="{6C60C57B-5BA0-1229-7A13-1A1EC29069D1}"/>
              </a:ext>
            </a:extLst>
          </p:cNvPr>
          <p:cNvPicPr>
            <a:picLocks noChangeAspect="1"/>
          </p:cNvPicPr>
          <p:nvPr/>
        </p:nvPicPr>
        <p:blipFill>
          <a:blip r:embed="rId3">
            <a:extLst>
              <a:ext uri="{28A0092B-C50C-407E-A947-70E740481C1C}">
                <a14:useLocalDpi xmlns:a14="http://schemas.microsoft.com/office/drawing/2010/main" val="0"/>
              </a:ext>
            </a:extLst>
          </a:blip>
          <a:srcRect l="7885" b="29622"/>
          <a:stretch/>
        </p:blipFill>
        <p:spPr>
          <a:xfrm>
            <a:off x="861883" y="292977"/>
            <a:ext cx="3178711" cy="3428999"/>
          </a:xfrm>
          <a:prstGeom prst="rect">
            <a:avLst/>
          </a:prstGeom>
        </p:spPr>
      </p:pic>
      <p:sp>
        <p:nvSpPr>
          <p:cNvPr id="8" name="Oval 7">
            <a:extLst>
              <a:ext uri="{FF2B5EF4-FFF2-40B4-BE49-F238E27FC236}">
                <a16:creationId xmlns:a16="http://schemas.microsoft.com/office/drawing/2014/main" id="{45005C77-4A54-30FC-D023-661C8D36E42B}"/>
              </a:ext>
            </a:extLst>
          </p:cNvPr>
          <p:cNvSpPr/>
          <p:nvPr/>
        </p:nvSpPr>
        <p:spPr>
          <a:xfrm>
            <a:off x="4404942" y="3911402"/>
            <a:ext cx="4503388" cy="1593851"/>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053606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070B3B0-3B38-623B-169A-F0AB82EF0405}"/>
              </a:ext>
            </a:extLst>
          </p:cNvPr>
          <p:cNvSpPr txBox="1"/>
          <p:nvPr/>
        </p:nvSpPr>
        <p:spPr>
          <a:xfrm>
            <a:off x="4048812" y="6178509"/>
            <a:ext cx="4812384" cy="369332"/>
          </a:xfrm>
          <a:prstGeom prst="rect">
            <a:avLst/>
          </a:prstGeom>
          <a:noFill/>
        </p:spPr>
        <p:txBody>
          <a:bodyPr wrap="square" rtlCol="0">
            <a:spAutoFit/>
          </a:bodyPr>
          <a:lstStyle/>
          <a:p>
            <a:r>
              <a:rPr lang="en-GB" dirty="0"/>
              <a:t>Read the full interview </a:t>
            </a:r>
            <a:r>
              <a:rPr lang="en-GB" dirty="0">
                <a:hlinkClick r:id="rId2"/>
              </a:rPr>
              <a:t>here on the Panoply Blog</a:t>
            </a:r>
            <a:r>
              <a:rPr lang="en-GB" dirty="0"/>
              <a:t>.</a:t>
            </a:r>
          </a:p>
        </p:txBody>
      </p:sp>
      <p:sp>
        <p:nvSpPr>
          <p:cNvPr id="3" name="TextBox 2">
            <a:extLst>
              <a:ext uri="{FF2B5EF4-FFF2-40B4-BE49-F238E27FC236}">
                <a16:creationId xmlns:a16="http://schemas.microsoft.com/office/drawing/2014/main" id="{C698ADBA-6F61-7547-A1A9-98435BF6858D}"/>
              </a:ext>
            </a:extLst>
          </p:cNvPr>
          <p:cNvSpPr txBox="1"/>
          <p:nvPr/>
        </p:nvSpPr>
        <p:spPr>
          <a:xfrm>
            <a:off x="4883087" y="625648"/>
            <a:ext cx="3893270" cy="3247043"/>
          </a:xfrm>
          <a:prstGeom prst="rect">
            <a:avLst/>
          </a:prstGeom>
          <a:noFill/>
        </p:spPr>
        <p:txBody>
          <a:bodyPr wrap="square" rtlCol="0">
            <a:spAutoFit/>
          </a:bodyPr>
          <a:lstStyle/>
          <a:p>
            <a:pPr>
              <a:spcAft>
                <a:spcPts val="600"/>
              </a:spcAft>
            </a:pPr>
            <a:r>
              <a:rPr lang="en-GB" sz="2000" b="1" i="0" dirty="0">
                <a:solidFill>
                  <a:srgbClr val="000000"/>
                </a:solidFill>
                <a:effectLst/>
              </a:rPr>
              <a:t>Prof Amy Smith, Curator of the Ure Museum of Greek Archaeology.</a:t>
            </a:r>
          </a:p>
          <a:p>
            <a:r>
              <a:rPr lang="en-GB" sz="2000" b="0" i="0" dirty="0">
                <a:solidFill>
                  <a:srgbClr val="000000"/>
                </a:solidFill>
                <a:effectLst/>
              </a:rPr>
              <a:t>“The best thing about my job is that there’s no ‘typical week.’… The museum-specific work entails lots of paperwork and organisation too—applications for funding, arranging finances if someone’s kind enough to donate, purchasing equipment, organising events, etc.”</a:t>
            </a:r>
            <a:endParaRPr lang="en-GB" sz="2000" dirty="0"/>
          </a:p>
        </p:txBody>
      </p:sp>
      <p:sp>
        <p:nvSpPr>
          <p:cNvPr id="4" name="TextBox 3">
            <a:extLst>
              <a:ext uri="{FF2B5EF4-FFF2-40B4-BE49-F238E27FC236}">
                <a16:creationId xmlns:a16="http://schemas.microsoft.com/office/drawing/2014/main" id="{14B7AE9D-66A1-C606-8654-3327DFF2083A}"/>
              </a:ext>
            </a:extLst>
          </p:cNvPr>
          <p:cNvSpPr txBox="1"/>
          <p:nvPr/>
        </p:nvSpPr>
        <p:spPr>
          <a:xfrm>
            <a:off x="480766" y="3604790"/>
            <a:ext cx="4411747" cy="2554545"/>
          </a:xfrm>
          <a:prstGeom prst="rect">
            <a:avLst/>
          </a:prstGeom>
          <a:noFill/>
        </p:spPr>
        <p:txBody>
          <a:bodyPr wrap="square" rtlCol="0">
            <a:spAutoFit/>
          </a:bodyPr>
          <a:lstStyle/>
          <a:p>
            <a:r>
              <a:rPr lang="en-GB" sz="2000" b="0" i="0" dirty="0">
                <a:solidFill>
                  <a:srgbClr val="000000"/>
                </a:solidFill>
                <a:effectLst/>
              </a:rPr>
              <a:t>“From the birth of museums, their creators and curators have aimed to welcome people to them, to share knowledge of art, history, and the origins of civilisation, yet by the 20th century they had become misunderstood as bastions of privilege…. Technology has changed all that.”</a:t>
            </a:r>
            <a:endParaRPr lang="en-GB" sz="2000" dirty="0"/>
          </a:p>
        </p:txBody>
      </p:sp>
      <p:pic>
        <p:nvPicPr>
          <p:cNvPr id="6" name="Picture 5">
            <a:extLst>
              <a:ext uri="{FF2B5EF4-FFF2-40B4-BE49-F238E27FC236}">
                <a16:creationId xmlns:a16="http://schemas.microsoft.com/office/drawing/2014/main" id="{DA356409-946A-654B-E89F-EA2A73CC6B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0705" y="557262"/>
            <a:ext cx="3450210" cy="2664329"/>
          </a:xfrm>
          <a:prstGeom prst="rect">
            <a:avLst/>
          </a:prstGeom>
        </p:spPr>
      </p:pic>
    </p:spTree>
    <p:extLst>
      <p:ext uri="{BB962C8B-B14F-4D97-AF65-F5344CB8AC3E}">
        <p14:creationId xmlns:p14="http://schemas.microsoft.com/office/powerpoint/2010/main" val="16447563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1185BA5-A48A-5FD5-2C59-2A50EE405046}"/>
              </a:ext>
            </a:extLst>
          </p:cNvPr>
          <p:cNvSpPr txBox="1"/>
          <p:nvPr/>
        </p:nvSpPr>
        <p:spPr>
          <a:xfrm>
            <a:off x="6108567" y="5889864"/>
            <a:ext cx="2719634" cy="646331"/>
          </a:xfrm>
          <a:prstGeom prst="rect">
            <a:avLst/>
          </a:prstGeom>
          <a:noFill/>
        </p:spPr>
        <p:txBody>
          <a:bodyPr wrap="square" rtlCol="0">
            <a:spAutoFit/>
          </a:bodyPr>
          <a:lstStyle/>
          <a:p>
            <a:r>
              <a:rPr lang="en-GB" dirty="0"/>
              <a:t>Read the full interview</a:t>
            </a:r>
          </a:p>
          <a:p>
            <a:r>
              <a:rPr lang="en-GB" dirty="0">
                <a:hlinkClick r:id="rId2"/>
              </a:rPr>
              <a:t>here on the Panoply Blog</a:t>
            </a:r>
            <a:r>
              <a:rPr lang="en-GB" dirty="0"/>
              <a:t>.</a:t>
            </a:r>
          </a:p>
        </p:txBody>
      </p:sp>
      <p:sp>
        <p:nvSpPr>
          <p:cNvPr id="4" name="TextBox 3">
            <a:extLst>
              <a:ext uri="{FF2B5EF4-FFF2-40B4-BE49-F238E27FC236}">
                <a16:creationId xmlns:a16="http://schemas.microsoft.com/office/drawing/2014/main" id="{098B6EA5-FA31-840F-38A7-976E56B0B816}"/>
              </a:ext>
            </a:extLst>
          </p:cNvPr>
          <p:cNvSpPr txBox="1"/>
          <p:nvPr/>
        </p:nvSpPr>
        <p:spPr>
          <a:xfrm>
            <a:off x="4873657" y="321805"/>
            <a:ext cx="4072379" cy="4555093"/>
          </a:xfrm>
          <a:prstGeom prst="rect">
            <a:avLst/>
          </a:prstGeom>
          <a:noFill/>
        </p:spPr>
        <p:txBody>
          <a:bodyPr wrap="square" rtlCol="0">
            <a:spAutoFit/>
          </a:bodyPr>
          <a:lstStyle/>
          <a:p>
            <a:pPr>
              <a:spcAft>
                <a:spcPts val="1200"/>
              </a:spcAft>
            </a:pPr>
            <a:r>
              <a:rPr lang="en-GB" sz="2000" b="1" i="0" dirty="0">
                <a:solidFill>
                  <a:srgbClr val="000000"/>
                </a:solidFill>
                <a:effectLst/>
              </a:rPr>
              <a:t>Gabrielle Turner carried out a museum internship </a:t>
            </a:r>
            <a:r>
              <a:rPr lang="en-GB" sz="2000" dirty="0">
                <a:solidFill>
                  <a:srgbClr val="000000"/>
                </a:solidFill>
              </a:rPr>
              <a:t>-</a:t>
            </a:r>
            <a:r>
              <a:rPr lang="en-GB" sz="2000" b="0" i="0" dirty="0">
                <a:solidFill>
                  <a:srgbClr val="000000"/>
                </a:solidFill>
                <a:effectLst/>
              </a:rPr>
              <a:t> a temporary </a:t>
            </a:r>
            <a:r>
              <a:rPr lang="en-GB" sz="2000" dirty="0">
                <a:solidFill>
                  <a:srgbClr val="000000"/>
                </a:solidFill>
              </a:rPr>
              <a:t>post designed to gain experience:</a:t>
            </a:r>
          </a:p>
          <a:p>
            <a:r>
              <a:rPr lang="en-GB" sz="2000" b="0" i="0" dirty="0">
                <a:solidFill>
                  <a:srgbClr val="000000"/>
                </a:solidFill>
                <a:effectLst/>
              </a:rPr>
              <a:t>“During my internship at the Ure Museum I helped out with their database by logging-in artefacts, and helped with the temporary exhibition.”</a:t>
            </a:r>
          </a:p>
          <a:p>
            <a:endParaRPr lang="en-GB" sz="2000" b="0" i="0" dirty="0">
              <a:solidFill>
                <a:srgbClr val="000000"/>
              </a:solidFill>
              <a:effectLst/>
            </a:endParaRPr>
          </a:p>
          <a:p>
            <a:r>
              <a:rPr lang="en-GB" sz="2000" dirty="0">
                <a:solidFill>
                  <a:srgbClr val="000000"/>
                </a:solidFill>
              </a:rPr>
              <a:t>For the exhibition she was working on, Gabrielle chose artefacts to put together, assembled them in a case, and wrote and printed text to display with them.</a:t>
            </a:r>
            <a:endParaRPr lang="en-GB" sz="2000" dirty="0"/>
          </a:p>
        </p:txBody>
      </p:sp>
      <p:sp>
        <p:nvSpPr>
          <p:cNvPr id="5" name="TextBox 4">
            <a:extLst>
              <a:ext uri="{FF2B5EF4-FFF2-40B4-BE49-F238E27FC236}">
                <a16:creationId xmlns:a16="http://schemas.microsoft.com/office/drawing/2014/main" id="{C6B4AC7A-ECC0-0C62-6DEC-48BCB8A04654}"/>
              </a:ext>
            </a:extLst>
          </p:cNvPr>
          <p:cNvSpPr txBox="1"/>
          <p:nvPr/>
        </p:nvSpPr>
        <p:spPr>
          <a:xfrm>
            <a:off x="249810" y="3995678"/>
            <a:ext cx="4670980" cy="2662267"/>
          </a:xfrm>
          <a:prstGeom prst="rect">
            <a:avLst/>
          </a:prstGeom>
          <a:noFill/>
        </p:spPr>
        <p:txBody>
          <a:bodyPr wrap="square" rtlCol="0">
            <a:spAutoFit/>
          </a:bodyPr>
          <a:lstStyle/>
          <a:p>
            <a:pPr>
              <a:spcAft>
                <a:spcPts val="600"/>
              </a:spcAft>
            </a:pPr>
            <a:r>
              <a:rPr lang="en-GB" b="0" i="0" dirty="0">
                <a:solidFill>
                  <a:srgbClr val="000000"/>
                </a:solidFill>
                <a:effectLst/>
              </a:rPr>
              <a:t>“I sent an email to the Ure Museum telling them about my interests and future career plans and asking if I could do an internship there. I got my lecturer to double-check my email. I attached my CV to the email.</a:t>
            </a:r>
          </a:p>
          <a:p>
            <a:r>
              <a:rPr lang="en-GB" b="0" i="0" dirty="0">
                <a:solidFill>
                  <a:srgbClr val="000000"/>
                </a:solidFill>
                <a:effectLst/>
              </a:rPr>
              <a:t>The process was amazing, it felt great to have the responsibility that I was given. I enjoyed every moment of it and I would definitely recommend this experience to fellow students.”</a:t>
            </a:r>
            <a:endParaRPr lang="en-GB" dirty="0"/>
          </a:p>
        </p:txBody>
      </p:sp>
      <p:pic>
        <p:nvPicPr>
          <p:cNvPr id="6" name="Picture 5">
            <a:extLst>
              <a:ext uri="{FF2B5EF4-FFF2-40B4-BE49-F238E27FC236}">
                <a16:creationId xmlns:a16="http://schemas.microsoft.com/office/drawing/2014/main" id="{43F7C7CC-9160-5BEF-37F1-921C78DD72BA}"/>
              </a:ext>
            </a:extLst>
          </p:cNvPr>
          <p:cNvPicPr>
            <a:picLocks noChangeAspect="1"/>
          </p:cNvPicPr>
          <p:nvPr/>
        </p:nvPicPr>
        <p:blipFill>
          <a:blip r:embed="rId3">
            <a:extLst>
              <a:ext uri="{28A0092B-C50C-407E-A947-70E740481C1C}">
                <a14:useLocalDpi xmlns:a14="http://schemas.microsoft.com/office/drawing/2010/main" val="0"/>
              </a:ext>
            </a:extLst>
          </a:blip>
          <a:srcRect t="3448" r="5867" b="24266"/>
          <a:stretch/>
        </p:blipFill>
        <p:spPr>
          <a:xfrm>
            <a:off x="603315" y="321805"/>
            <a:ext cx="3459638" cy="3542223"/>
          </a:xfrm>
          <a:prstGeom prst="rect">
            <a:avLst/>
          </a:prstGeom>
        </p:spPr>
      </p:pic>
    </p:spTree>
    <p:extLst>
      <p:ext uri="{BB962C8B-B14F-4D97-AF65-F5344CB8AC3E}">
        <p14:creationId xmlns:p14="http://schemas.microsoft.com/office/powerpoint/2010/main" val="35981673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9E7B818-73E4-D7A2-E607-38C422BC36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991459" cy="4336330"/>
          </a:xfrm>
          <a:prstGeom prst="rect">
            <a:avLst/>
          </a:prstGeom>
        </p:spPr>
      </p:pic>
      <p:pic>
        <p:nvPicPr>
          <p:cNvPr id="5" name="Picture 4">
            <a:extLst>
              <a:ext uri="{FF2B5EF4-FFF2-40B4-BE49-F238E27FC236}">
                <a16:creationId xmlns:a16="http://schemas.microsoft.com/office/drawing/2014/main" id="{EC990029-5BAA-BD69-B8EE-1588E95A3D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1060" y="0"/>
            <a:ext cx="3992939" cy="4883085"/>
          </a:xfrm>
          <a:prstGeom prst="rect">
            <a:avLst/>
          </a:prstGeom>
        </p:spPr>
      </p:pic>
      <p:sp>
        <p:nvSpPr>
          <p:cNvPr id="2" name="TextBox 1">
            <a:extLst>
              <a:ext uri="{FF2B5EF4-FFF2-40B4-BE49-F238E27FC236}">
                <a16:creationId xmlns:a16="http://schemas.microsoft.com/office/drawing/2014/main" id="{81630A3D-D7A6-AA92-1907-79F5905FB260}"/>
              </a:ext>
            </a:extLst>
          </p:cNvPr>
          <p:cNvSpPr txBox="1"/>
          <p:nvPr/>
        </p:nvSpPr>
        <p:spPr>
          <a:xfrm>
            <a:off x="122547" y="4468306"/>
            <a:ext cx="7258639" cy="2308324"/>
          </a:xfrm>
          <a:prstGeom prst="rect">
            <a:avLst/>
          </a:prstGeom>
          <a:noFill/>
        </p:spPr>
        <p:txBody>
          <a:bodyPr wrap="square" rtlCol="0">
            <a:spAutoFit/>
          </a:bodyPr>
          <a:lstStyle/>
          <a:p>
            <a:r>
              <a:rPr lang="en-GB" dirty="0"/>
              <a:t>These students curated an exhibition</a:t>
            </a:r>
          </a:p>
          <a:p>
            <a:r>
              <a:rPr lang="en-GB" dirty="0"/>
              <a:t>in the UCD Classical Museum. They had to:</a:t>
            </a:r>
          </a:p>
          <a:p>
            <a:pPr marL="285750" indent="-285750">
              <a:buFont typeface="Arial" panose="020B0604020202020204" pitchFamily="34" charset="0"/>
              <a:buChar char="•"/>
            </a:pPr>
            <a:r>
              <a:rPr lang="en-GB" dirty="0"/>
              <a:t>Choose a theme (they chose the Goddess of Victory, Nike).</a:t>
            </a:r>
          </a:p>
          <a:p>
            <a:pPr marL="285750" indent="-285750">
              <a:buFont typeface="Arial" panose="020B0604020202020204" pitchFamily="34" charset="0"/>
              <a:buChar char="•"/>
            </a:pPr>
            <a:r>
              <a:rPr lang="en-GB" dirty="0"/>
              <a:t>Decide which objects would express that theme.</a:t>
            </a:r>
          </a:p>
          <a:p>
            <a:pPr marL="285750" indent="-285750">
              <a:buFont typeface="Arial" panose="020B0604020202020204" pitchFamily="34" charset="0"/>
              <a:buChar char="•"/>
            </a:pPr>
            <a:r>
              <a:rPr lang="en-GB" dirty="0"/>
              <a:t>Assemble the objects in a case.</a:t>
            </a:r>
          </a:p>
          <a:p>
            <a:pPr marL="285750" indent="-285750">
              <a:buFont typeface="Arial" panose="020B0604020202020204" pitchFamily="34" charset="0"/>
              <a:buChar char="•"/>
            </a:pPr>
            <a:r>
              <a:rPr lang="en-GB" dirty="0"/>
              <a:t>Write and print text to accompany the objects.</a:t>
            </a:r>
          </a:p>
          <a:p>
            <a:pPr marL="285750" indent="-285750">
              <a:buFont typeface="Arial" panose="020B0604020202020204" pitchFamily="34" charset="0"/>
              <a:buChar char="•"/>
            </a:pPr>
            <a:r>
              <a:rPr lang="en-GB" dirty="0"/>
              <a:t>They worked with Panoply to develop an animation based on one of the vases they had chosen. That became </a:t>
            </a:r>
            <a:r>
              <a:rPr lang="en-GB" i="1" dirty="0">
                <a:hlinkClick r:id="rId4"/>
              </a:rPr>
              <a:t>The Procession</a:t>
            </a:r>
            <a:r>
              <a:rPr lang="en-GB" dirty="0"/>
              <a:t>.</a:t>
            </a:r>
          </a:p>
        </p:txBody>
      </p:sp>
    </p:spTree>
    <p:extLst>
      <p:ext uri="{BB962C8B-B14F-4D97-AF65-F5344CB8AC3E}">
        <p14:creationId xmlns:p14="http://schemas.microsoft.com/office/powerpoint/2010/main" val="33625917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188082E-4988-6504-5CFF-3F8EE706CC51}"/>
              </a:ext>
            </a:extLst>
          </p:cNvPr>
          <p:cNvPicPr>
            <a:picLocks noChangeAspect="1"/>
          </p:cNvPicPr>
          <p:nvPr/>
        </p:nvPicPr>
        <p:blipFill>
          <a:blip r:embed="rId2">
            <a:extLst>
              <a:ext uri="{28A0092B-C50C-407E-A947-70E740481C1C}">
                <a14:useLocalDpi xmlns:a14="http://schemas.microsoft.com/office/drawing/2010/main" val="0"/>
              </a:ext>
            </a:extLst>
          </a:blip>
          <a:srcRect l="10825" t="7560" b="11889"/>
          <a:stretch/>
        </p:blipFill>
        <p:spPr>
          <a:xfrm>
            <a:off x="494907" y="37703"/>
            <a:ext cx="8154186" cy="5524107"/>
          </a:xfrm>
          <a:prstGeom prst="rect">
            <a:avLst/>
          </a:prstGeom>
        </p:spPr>
      </p:pic>
      <p:sp>
        <p:nvSpPr>
          <p:cNvPr id="2" name="TextBox 1">
            <a:extLst>
              <a:ext uri="{FF2B5EF4-FFF2-40B4-BE49-F238E27FC236}">
                <a16:creationId xmlns:a16="http://schemas.microsoft.com/office/drawing/2014/main" id="{A9A28980-1E60-91C5-E67D-D35946D80ADA}"/>
              </a:ext>
            </a:extLst>
          </p:cNvPr>
          <p:cNvSpPr txBox="1"/>
          <p:nvPr/>
        </p:nvSpPr>
        <p:spPr>
          <a:xfrm>
            <a:off x="445415" y="5674934"/>
            <a:ext cx="8425207" cy="1015663"/>
          </a:xfrm>
          <a:prstGeom prst="rect">
            <a:avLst/>
          </a:prstGeom>
          <a:noFill/>
        </p:spPr>
        <p:txBody>
          <a:bodyPr wrap="square" rtlCol="0">
            <a:spAutoFit/>
          </a:bodyPr>
          <a:lstStyle/>
          <a:p>
            <a:r>
              <a:rPr lang="en-GB" sz="2000" dirty="0"/>
              <a:t>This was how the exhibition looked when they had completed it.</a:t>
            </a:r>
            <a:endParaRPr lang="en-GB" sz="2000" dirty="0">
              <a:hlinkClick r:id="rId3"/>
            </a:endParaRPr>
          </a:p>
          <a:p>
            <a:r>
              <a:rPr lang="en-GB" sz="2000" dirty="0"/>
              <a:t>You can see more about it on the Panoply website: </a:t>
            </a:r>
            <a:r>
              <a:rPr lang="en-GB" sz="2000" dirty="0">
                <a:hlinkClick r:id="rId3"/>
              </a:rPr>
              <a:t>https://panoply.org.uk/nike</a:t>
            </a:r>
          </a:p>
          <a:p>
            <a:r>
              <a:rPr lang="en-GB" sz="2000" dirty="0"/>
              <a:t>and on the </a:t>
            </a:r>
            <a:r>
              <a:rPr lang="en-GB" sz="2000" dirty="0">
                <a:hlinkClick r:id="rId3"/>
              </a:rPr>
              <a:t>Panoply Blog</a:t>
            </a:r>
            <a:r>
              <a:rPr lang="en-GB" sz="2000" dirty="0"/>
              <a:t>.</a:t>
            </a:r>
            <a:endParaRPr lang="en-GB" sz="2000" dirty="0">
              <a:hlinkClick r:id="rId3"/>
            </a:endParaRPr>
          </a:p>
        </p:txBody>
      </p:sp>
    </p:spTree>
    <p:extLst>
      <p:ext uri="{BB962C8B-B14F-4D97-AF65-F5344CB8AC3E}">
        <p14:creationId xmlns:p14="http://schemas.microsoft.com/office/powerpoint/2010/main" val="4059431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0EC15F0-BED0-2521-9789-687AA5B1FB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8347" y="0"/>
            <a:ext cx="8267307" cy="6081167"/>
          </a:xfrm>
          <a:prstGeom prst="rect">
            <a:avLst/>
          </a:prstGeom>
        </p:spPr>
      </p:pic>
      <p:sp>
        <p:nvSpPr>
          <p:cNvPr id="2" name="TextBox 1">
            <a:extLst>
              <a:ext uri="{FF2B5EF4-FFF2-40B4-BE49-F238E27FC236}">
                <a16:creationId xmlns:a16="http://schemas.microsoft.com/office/drawing/2014/main" id="{B8B3CA22-ED52-8E01-B311-22273128C0CB}"/>
              </a:ext>
            </a:extLst>
          </p:cNvPr>
          <p:cNvSpPr txBox="1"/>
          <p:nvPr/>
        </p:nvSpPr>
        <p:spPr>
          <a:xfrm>
            <a:off x="1013382" y="6099137"/>
            <a:ext cx="7117237" cy="707886"/>
          </a:xfrm>
          <a:prstGeom prst="rect">
            <a:avLst/>
          </a:prstGeom>
          <a:noFill/>
        </p:spPr>
        <p:txBody>
          <a:bodyPr wrap="square" rtlCol="0">
            <a:spAutoFit/>
          </a:bodyPr>
          <a:lstStyle/>
          <a:p>
            <a:r>
              <a:rPr lang="en-GB" sz="2000" dirty="0"/>
              <a:t>The vase animation and the vase it was made from were shown together so that museum visitors could see both at the same time.</a:t>
            </a:r>
          </a:p>
        </p:txBody>
      </p:sp>
    </p:spTree>
    <p:extLst>
      <p:ext uri="{BB962C8B-B14F-4D97-AF65-F5344CB8AC3E}">
        <p14:creationId xmlns:p14="http://schemas.microsoft.com/office/powerpoint/2010/main" val="1144791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CA559C-FCCE-99B8-C28F-F7E2ACBA60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4008" y="427068"/>
            <a:ext cx="2983095" cy="1687305"/>
          </a:xfrm>
          <a:prstGeom prst="rect">
            <a:avLst/>
          </a:prstGeom>
        </p:spPr>
      </p:pic>
      <p:sp>
        <p:nvSpPr>
          <p:cNvPr id="4" name="TextBox 3">
            <a:extLst>
              <a:ext uri="{FF2B5EF4-FFF2-40B4-BE49-F238E27FC236}">
                <a16:creationId xmlns:a16="http://schemas.microsoft.com/office/drawing/2014/main" id="{7DD405F4-9F46-6E08-4017-A28FDA8556E5}"/>
              </a:ext>
            </a:extLst>
          </p:cNvPr>
          <p:cNvSpPr txBox="1"/>
          <p:nvPr/>
        </p:nvSpPr>
        <p:spPr>
          <a:xfrm>
            <a:off x="443060" y="2537149"/>
            <a:ext cx="4128940" cy="3524042"/>
          </a:xfrm>
          <a:prstGeom prst="rect">
            <a:avLst/>
          </a:prstGeom>
          <a:noFill/>
        </p:spPr>
        <p:txBody>
          <a:bodyPr wrap="square" rtlCol="0">
            <a:spAutoFit/>
          </a:bodyPr>
          <a:lstStyle/>
          <a:p>
            <a:pPr>
              <a:spcAft>
                <a:spcPts val="600"/>
              </a:spcAft>
            </a:pPr>
            <a:r>
              <a:rPr lang="en-GB" dirty="0"/>
              <a:t>This PowerPoint was made by Dr Sonya Nevin of the Panoply Vase Animation Project, for the ERC-funded project</a:t>
            </a:r>
          </a:p>
          <a:p>
            <a:pPr>
              <a:spcAft>
                <a:spcPts val="600"/>
              </a:spcAft>
            </a:pPr>
            <a:r>
              <a:rPr lang="en-GB" i="1" dirty="0"/>
              <a:t>Our Mythical Childhood</a:t>
            </a:r>
            <a:r>
              <a:rPr lang="en-GB" dirty="0"/>
              <a:t>: </a:t>
            </a:r>
            <a:r>
              <a:rPr lang="en-GB" dirty="0">
                <a:hlinkClick r:id="rId3"/>
              </a:rPr>
              <a:t>http://www.omc.obta.al.uw.edu.pl/</a:t>
            </a:r>
            <a:r>
              <a:rPr lang="en-GB" dirty="0"/>
              <a:t> </a:t>
            </a:r>
          </a:p>
          <a:p>
            <a:pPr>
              <a:spcAft>
                <a:spcPts val="600"/>
              </a:spcAft>
            </a:pPr>
            <a:r>
              <a:rPr lang="en-GB" dirty="0"/>
              <a:t>Feel free to use this PowerPoint for educational purposes, including editing it.</a:t>
            </a:r>
          </a:p>
          <a:p>
            <a:pPr>
              <a:spcAft>
                <a:spcPts val="600"/>
              </a:spcAft>
            </a:pPr>
            <a:r>
              <a:rPr lang="en-GB" dirty="0"/>
              <a:t>Please do not post it online. If you would like to share it, please share its </a:t>
            </a:r>
            <a:r>
              <a:rPr lang="en-GB" dirty="0" err="1"/>
              <a:t>url</a:t>
            </a:r>
            <a:r>
              <a:rPr lang="en-GB" dirty="0"/>
              <a:t>.</a:t>
            </a:r>
          </a:p>
          <a:p>
            <a:pPr>
              <a:spcAft>
                <a:spcPts val="600"/>
              </a:spcAft>
            </a:pPr>
            <a:r>
              <a:rPr lang="en-GB" dirty="0"/>
              <a:t>The PowerPoint can be downloaded from:</a:t>
            </a:r>
          </a:p>
          <a:p>
            <a:pPr>
              <a:spcAft>
                <a:spcPts val="600"/>
              </a:spcAft>
            </a:pPr>
            <a:r>
              <a:rPr lang="en-GB" dirty="0">
                <a:hlinkClick r:id="rId4"/>
              </a:rPr>
              <a:t>https://panoply.org.uk/further-resources</a:t>
            </a:r>
            <a:r>
              <a:rPr lang="en-GB" dirty="0"/>
              <a:t> </a:t>
            </a:r>
          </a:p>
        </p:txBody>
      </p:sp>
      <p:pic>
        <p:nvPicPr>
          <p:cNvPr id="6" name="Picture 5">
            <a:extLst>
              <a:ext uri="{FF2B5EF4-FFF2-40B4-BE49-F238E27FC236}">
                <a16:creationId xmlns:a16="http://schemas.microsoft.com/office/drawing/2014/main" id="{27811D34-32AE-4B7B-A29D-1748C85C4EF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79939" y="427068"/>
            <a:ext cx="3746693" cy="5664491"/>
          </a:xfrm>
          <a:prstGeom prst="rect">
            <a:avLst/>
          </a:prstGeom>
        </p:spPr>
      </p:pic>
    </p:spTree>
    <p:extLst>
      <p:ext uri="{BB962C8B-B14F-4D97-AF65-F5344CB8AC3E}">
        <p14:creationId xmlns:p14="http://schemas.microsoft.com/office/powerpoint/2010/main" val="3572156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4A766C0-5010-9996-334A-8A80F5EAE2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62528" y="5171308"/>
            <a:ext cx="2218944" cy="1417320"/>
          </a:xfrm>
          <a:prstGeom prst="rect">
            <a:avLst/>
          </a:prstGeom>
        </p:spPr>
      </p:pic>
      <p:pic>
        <p:nvPicPr>
          <p:cNvPr id="9" name="Picture 8">
            <a:extLst>
              <a:ext uri="{FF2B5EF4-FFF2-40B4-BE49-F238E27FC236}">
                <a16:creationId xmlns:a16="http://schemas.microsoft.com/office/drawing/2014/main" id="{0CD3B4C2-4B5F-AFEB-4DBB-F964917CCD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8529" y="4340258"/>
            <a:ext cx="1238250" cy="2438400"/>
          </a:xfrm>
          <a:prstGeom prst="rect">
            <a:avLst/>
          </a:prstGeom>
        </p:spPr>
      </p:pic>
      <p:pic>
        <p:nvPicPr>
          <p:cNvPr id="11" name="Picture 10">
            <a:extLst>
              <a:ext uri="{FF2B5EF4-FFF2-40B4-BE49-F238E27FC236}">
                <a16:creationId xmlns:a16="http://schemas.microsoft.com/office/drawing/2014/main" id="{9DFA6BBF-C701-43FF-74D0-492C1D5047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04495" y="4325604"/>
            <a:ext cx="1866774" cy="2453054"/>
          </a:xfrm>
          <a:prstGeom prst="rect">
            <a:avLst/>
          </a:prstGeom>
        </p:spPr>
      </p:pic>
      <p:sp>
        <p:nvSpPr>
          <p:cNvPr id="3" name="Title 1">
            <a:extLst>
              <a:ext uri="{FF2B5EF4-FFF2-40B4-BE49-F238E27FC236}">
                <a16:creationId xmlns:a16="http://schemas.microsoft.com/office/drawing/2014/main" id="{C3D50915-EF0B-B079-010D-20E7A8BEA3C2}"/>
              </a:ext>
            </a:extLst>
          </p:cNvPr>
          <p:cNvSpPr txBox="1">
            <a:spLocks/>
          </p:cNvSpPr>
          <p:nvPr/>
        </p:nvSpPr>
        <p:spPr>
          <a:xfrm>
            <a:off x="628650" y="1677605"/>
            <a:ext cx="788670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a:t>Let’s look at some of the decisions curators make when they are displaying objects.</a:t>
            </a:r>
          </a:p>
          <a:p>
            <a:endParaRPr lang="en-GB" dirty="0"/>
          </a:p>
          <a:p>
            <a:r>
              <a:rPr lang="en-GB" dirty="0"/>
              <a:t>We will focus particularly on ancient Greek collections.</a:t>
            </a:r>
          </a:p>
        </p:txBody>
      </p:sp>
    </p:spTree>
    <p:extLst>
      <p:ext uri="{BB962C8B-B14F-4D97-AF65-F5344CB8AC3E}">
        <p14:creationId xmlns:p14="http://schemas.microsoft.com/office/powerpoint/2010/main" val="30499762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C746C-B502-5394-7225-ABCCD0A33BC9}"/>
              </a:ext>
            </a:extLst>
          </p:cNvPr>
          <p:cNvSpPr>
            <a:spLocks noGrp="1"/>
          </p:cNvSpPr>
          <p:nvPr>
            <p:ph type="title"/>
          </p:nvPr>
        </p:nvSpPr>
        <p:spPr>
          <a:xfrm>
            <a:off x="628650" y="515959"/>
            <a:ext cx="7886700" cy="1325563"/>
          </a:xfrm>
        </p:spPr>
        <p:txBody>
          <a:bodyPr>
            <a:normAutofit/>
          </a:bodyPr>
          <a:lstStyle/>
          <a:p>
            <a:r>
              <a:rPr lang="en-GB" dirty="0"/>
              <a:t>What will you include in your object labels?</a:t>
            </a:r>
          </a:p>
        </p:txBody>
      </p:sp>
      <p:sp>
        <p:nvSpPr>
          <p:cNvPr id="3" name="Content Placeholder 2">
            <a:extLst>
              <a:ext uri="{FF2B5EF4-FFF2-40B4-BE49-F238E27FC236}">
                <a16:creationId xmlns:a16="http://schemas.microsoft.com/office/drawing/2014/main" id="{0E3C60D1-EBE4-92B0-7506-8378CA7E0540}"/>
              </a:ext>
            </a:extLst>
          </p:cNvPr>
          <p:cNvSpPr>
            <a:spLocks noGrp="1"/>
          </p:cNvSpPr>
          <p:nvPr>
            <p:ph idx="1"/>
          </p:nvPr>
        </p:nvSpPr>
        <p:spPr>
          <a:xfrm>
            <a:off x="628650" y="1992347"/>
            <a:ext cx="7886700" cy="4351338"/>
          </a:xfrm>
        </p:spPr>
        <p:txBody>
          <a:bodyPr>
            <a:normAutofit/>
          </a:bodyPr>
          <a:lstStyle/>
          <a:p>
            <a:pPr marL="0" indent="0">
              <a:buNone/>
            </a:pPr>
            <a:r>
              <a:rPr lang="en-GB" dirty="0"/>
              <a:t>Objects displayed in museums and galleries are usually shown with an information label.</a:t>
            </a:r>
          </a:p>
          <a:p>
            <a:pPr marL="0" indent="0">
              <a:spcAft>
                <a:spcPts val="600"/>
              </a:spcAft>
              <a:buNone/>
            </a:pPr>
            <a:r>
              <a:rPr lang="en-GB" dirty="0"/>
              <a:t>Common forms of information include:</a:t>
            </a:r>
          </a:p>
          <a:p>
            <a:r>
              <a:rPr lang="en-GB" b="1" dirty="0"/>
              <a:t>What the object is</a:t>
            </a:r>
            <a:r>
              <a:rPr lang="en-GB" dirty="0"/>
              <a:t>.</a:t>
            </a:r>
          </a:p>
          <a:p>
            <a:r>
              <a:rPr lang="en-GB" b="1" dirty="0"/>
              <a:t>What it is made of.</a:t>
            </a:r>
            <a:endParaRPr lang="en-GB" dirty="0"/>
          </a:p>
          <a:p>
            <a:r>
              <a:rPr lang="en-GB" b="1" dirty="0"/>
              <a:t>What it was used for</a:t>
            </a:r>
            <a:r>
              <a:rPr lang="en-GB" dirty="0"/>
              <a:t>.</a:t>
            </a:r>
          </a:p>
          <a:p>
            <a:r>
              <a:rPr lang="en-GB" b="1" dirty="0"/>
              <a:t>Where it is from.</a:t>
            </a:r>
          </a:p>
          <a:p>
            <a:r>
              <a:rPr lang="en-GB" b="1" dirty="0"/>
              <a:t>When it was made.</a:t>
            </a:r>
          </a:p>
          <a:p>
            <a:pPr marL="0" indent="0">
              <a:buNone/>
            </a:pPr>
            <a:endParaRPr lang="en-GB" dirty="0"/>
          </a:p>
        </p:txBody>
      </p:sp>
    </p:spTree>
    <p:extLst>
      <p:ext uri="{BB962C8B-B14F-4D97-AF65-F5344CB8AC3E}">
        <p14:creationId xmlns:p14="http://schemas.microsoft.com/office/powerpoint/2010/main" val="3204824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601D2F9-BFC8-6BC2-7D3F-46920563F7B8}"/>
              </a:ext>
            </a:extLst>
          </p:cNvPr>
          <p:cNvSpPr>
            <a:spLocks noGrp="1"/>
          </p:cNvSpPr>
          <p:nvPr>
            <p:ph idx="1"/>
          </p:nvPr>
        </p:nvSpPr>
        <p:spPr>
          <a:xfrm>
            <a:off x="628650" y="961534"/>
            <a:ext cx="7886700" cy="5215429"/>
          </a:xfrm>
        </p:spPr>
        <p:txBody>
          <a:bodyPr>
            <a:normAutofit/>
          </a:bodyPr>
          <a:lstStyle/>
          <a:p>
            <a:pPr marL="0" indent="0">
              <a:buNone/>
            </a:pPr>
            <a:r>
              <a:rPr lang="en-GB" dirty="0"/>
              <a:t>Other information could be added, such as:</a:t>
            </a:r>
          </a:p>
          <a:p>
            <a:endParaRPr lang="en-GB" dirty="0"/>
          </a:p>
          <a:p>
            <a:r>
              <a:rPr lang="en-GB" dirty="0"/>
              <a:t>Where the object was found, especially if that is different from where it was made.</a:t>
            </a:r>
          </a:p>
          <a:p>
            <a:r>
              <a:rPr lang="en-GB" dirty="0"/>
              <a:t>Its museum or gallery inventory number.</a:t>
            </a:r>
          </a:p>
          <a:p>
            <a:r>
              <a:rPr lang="en-GB" dirty="0"/>
              <a:t>Previous owners of the object, including who gave it to the museum or gallery.</a:t>
            </a:r>
          </a:p>
          <a:p>
            <a:r>
              <a:rPr lang="en-GB" dirty="0"/>
              <a:t>Further information about, for example, symbolic meanings in images or shapes.</a:t>
            </a:r>
          </a:p>
          <a:p>
            <a:r>
              <a:rPr lang="en-GB" dirty="0"/>
              <a:t>The same information in other languages.</a:t>
            </a:r>
          </a:p>
          <a:p>
            <a:endParaRPr lang="en-GB" dirty="0"/>
          </a:p>
        </p:txBody>
      </p:sp>
    </p:spTree>
    <p:extLst>
      <p:ext uri="{BB962C8B-B14F-4D97-AF65-F5344CB8AC3E}">
        <p14:creationId xmlns:p14="http://schemas.microsoft.com/office/powerpoint/2010/main" val="41391337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C3BE9F8-916F-5221-254D-9DD631F23B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1" name="TextBox 10">
            <a:extLst>
              <a:ext uri="{FF2B5EF4-FFF2-40B4-BE49-F238E27FC236}">
                <a16:creationId xmlns:a16="http://schemas.microsoft.com/office/drawing/2014/main" id="{91526FFC-03D6-8D8D-0929-5EB96F626CCB}"/>
              </a:ext>
            </a:extLst>
          </p:cNvPr>
          <p:cNvSpPr txBox="1"/>
          <p:nvPr/>
        </p:nvSpPr>
        <p:spPr>
          <a:xfrm>
            <a:off x="754144" y="5392130"/>
            <a:ext cx="2243580" cy="1323439"/>
          </a:xfrm>
          <a:prstGeom prst="rect">
            <a:avLst/>
          </a:prstGeom>
          <a:noFill/>
        </p:spPr>
        <p:txBody>
          <a:bodyPr wrap="square" rtlCol="0">
            <a:spAutoFit/>
          </a:bodyPr>
          <a:lstStyle/>
          <a:p>
            <a:r>
              <a:rPr lang="en-GB" sz="2000" b="1" dirty="0"/>
              <a:t>What information does this British Museum label contain?</a:t>
            </a:r>
          </a:p>
        </p:txBody>
      </p:sp>
    </p:spTree>
    <p:extLst>
      <p:ext uri="{BB962C8B-B14F-4D97-AF65-F5344CB8AC3E}">
        <p14:creationId xmlns:p14="http://schemas.microsoft.com/office/powerpoint/2010/main" val="35211099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2F87356-55D3-F821-4D00-8076EC91EB70}"/>
              </a:ext>
            </a:extLst>
          </p:cNvPr>
          <p:cNvPicPr>
            <a:picLocks noChangeAspect="1"/>
          </p:cNvPicPr>
          <p:nvPr/>
        </p:nvPicPr>
        <p:blipFill>
          <a:blip r:embed="rId2">
            <a:extLst>
              <a:ext uri="{28A0092B-C50C-407E-A947-70E740481C1C}">
                <a14:useLocalDpi xmlns:a14="http://schemas.microsoft.com/office/drawing/2010/main" val="0"/>
              </a:ext>
            </a:extLst>
          </a:blip>
          <a:srcRect t="55270" b="7531"/>
          <a:stretch/>
        </p:blipFill>
        <p:spPr>
          <a:xfrm>
            <a:off x="0" y="3506765"/>
            <a:ext cx="9144000" cy="2545237"/>
          </a:xfrm>
          <a:prstGeom prst="rect">
            <a:avLst/>
          </a:prstGeom>
        </p:spPr>
      </p:pic>
      <p:pic>
        <p:nvPicPr>
          <p:cNvPr id="5" name="Picture 4">
            <a:extLst>
              <a:ext uri="{FF2B5EF4-FFF2-40B4-BE49-F238E27FC236}">
                <a16:creationId xmlns:a16="http://schemas.microsoft.com/office/drawing/2014/main" id="{B641D615-B49B-C535-5655-EC3E44108A4C}"/>
              </a:ext>
            </a:extLst>
          </p:cNvPr>
          <p:cNvPicPr>
            <a:picLocks noChangeAspect="1"/>
          </p:cNvPicPr>
          <p:nvPr/>
        </p:nvPicPr>
        <p:blipFill>
          <a:blip r:embed="rId3">
            <a:extLst>
              <a:ext uri="{28A0092B-C50C-407E-A947-70E740481C1C}">
                <a14:useLocalDpi xmlns:a14="http://schemas.microsoft.com/office/drawing/2010/main" val="0"/>
              </a:ext>
            </a:extLst>
          </a:blip>
          <a:srcRect t="5212" b="4776"/>
          <a:stretch/>
        </p:blipFill>
        <p:spPr>
          <a:xfrm>
            <a:off x="1660857" y="0"/>
            <a:ext cx="5822286" cy="3921551"/>
          </a:xfrm>
          <a:prstGeom prst="rect">
            <a:avLst/>
          </a:prstGeom>
        </p:spPr>
      </p:pic>
      <p:sp>
        <p:nvSpPr>
          <p:cNvPr id="6" name="TextBox 5">
            <a:extLst>
              <a:ext uri="{FF2B5EF4-FFF2-40B4-BE49-F238E27FC236}">
                <a16:creationId xmlns:a16="http://schemas.microsoft.com/office/drawing/2014/main" id="{E947C53E-6FB6-FFC2-DD9C-7C028AB0CEB7}"/>
              </a:ext>
            </a:extLst>
          </p:cNvPr>
          <p:cNvSpPr txBox="1"/>
          <p:nvPr/>
        </p:nvSpPr>
        <p:spPr>
          <a:xfrm>
            <a:off x="179108" y="6052001"/>
            <a:ext cx="8870623" cy="707886"/>
          </a:xfrm>
          <a:prstGeom prst="rect">
            <a:avLst/>
          </a:prstGeom>
          <a:noFill/>
        </p:spPr>
        <p:txBody>
          <a:bodyPr wrap="square" rtlCol="0">
            <a:spAutoFit/>
          </a:bodyPr>
          <a:lstStyle/>
          <a:p>
            <a:r>
              <a:rPr lang="en-GB" sz="2000" dirty="0"/>
              <a:t>What has been included in this label from the National Museum in Warsaw, Poland? How do you know which label goes with which object?</a:t>
            </a:r>
          </a:p>
        </p:txBody>
      </p:sp>
    </p:spTree>
    <p:extLst>
      <p:ext uri="{BB962C8B-B14F-4D97-AF65-F5344CB8AC3E}">
        <p14:creationId xmlns:p14="http://schemas.microsoft.com/office/powerpoint/2010/main" val="33286296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C746C-B502-5394-7225-ABCCD0A33BC9}"/>
              </a:ext>
            </a:extLst>
          </p:cNvPr>
          <p:cNvSpPr>
            <a:spLocks noGrp="1"/>
          </p:cNvSpPr>
          <p:nvPr>
            <p:ph type="title"/>
          </p:nvPr>
        </p:nvSpPr>
        <p:spPr>
          <a:xfrm>
            <a:off x="628650" y="317992"/>
            <a:ext cx="7886700" cy="1325563"/>
          </a:xfrm>
        </p:spPr>
        <p:txBody>
          <a:bodyPr>
            <a:normAutofit/>
          </a:bodyPr>
          <a:lstStyle/>
          <a:p>
            <a:r>
              <a:rPr lang="en-GB" dirty="0"/>
              <a:t>How will you arrange the objects?</a:t>
            </a:r>
          </a:p>
        </p:txBody>
      </p:sp>
      <p:sp>
        <p:nvSpPr>
          <p:cNvPr id="3" name="Content Placeholder 2">
            <a:extLst>
              <a:ext uri="{FF2B5EF4-FFF2-40B4-BE49-F238E27FC236}">
                <a16:creationId xmlns:a16="http://schemas.microsoft.com/office/drawing/2014/main" id="{0E3C60D1-EBE4-92B0-7506-8378CA7E0540}"/>
              </a:ext>
            </a:extLst>
          </p:cNvPr>
          <p:cNvSpPr>
            <a:spLocks noGrp="1"/>
          </p:cNvSpPr>
          <p:nvPr>
            <p:ph idx="1"/>
          </p:nvPr>
        </p:nvSpPr>
        <p:spPr>
          <a:xfrm>
            <a:off x="628650" y="1766099"/>
            <a:ext cx="7886700" cy="4351338"/>
          </a:xfrm>
        </p:spPr>
        <p:txBody>
          <a:bodyPr>
            <a:normAutofit lnSpcReduction="10000"/>
          </a:bodyPr>
          <a:lstStyle/>
          <a:p>
            <a:pPr marL="0" indent="0">
              <a:buNone/>
            </a:pPr>
            <a:r>
              <a:rPr lang="en-GB" dirty="0"/>
              <a:t>Some common approaches are:</a:t>
            </a:r>
          </a:p>
          <a:p>
            <a:r>
              <a:rPr lang="en-GB" b="1" dirty="0"/>
              <a:t>Chronologically</a:t>
            </a:r>
            <a:r>
              <a:rPr lang="en-GB" dirty="0"/>
              <a:t> – in the order in which they were made. Think one case for very old objects, another for objects not quite so old, another for newer objects, and so on.</a:t>
            </a:r>
          </a:p>
          <a:p>
            <a:r>
              <a:rPr lang="en-GB" b="1" dirty="0"/>
              <a:t>By type </a:t>
            </a:r>
            <a:r>
              <a:rPr lang="en-GB" dirty="0"/>
              <a:t>– placing similar objects together. Think all the vases together, all the statues together, all the metalwork together, and so on.</a:t>
            </a:r>
          </a:p>
          <a:p>
            <a:r>
              <a:rPr lang="en-GB" b="1" dirty="0"/>
              <a:t>By theme </a:t>
            </a:r>
            <a:r>
              <a:rPr lang="en-GB" dirty="0"/>
              <a:t>– grouping objects to express a shared theme. Think a case for sport, one for music, one for cooking, one for myth, and so on.</a:t>
            </a:r>
          </a:p>
          <a:p>
            <a:pPr marL="0" indent="0">
              <a:buNone/>
            </a:pPr>
            <a:endParaRPr lang="en-GB" dirty="0"/>
          </a:p>
        </p:txBody>
      </p:sp>
    </p:spTree>
    <p:extLst>
      <p:ext uri="{BB962C8B-B14F-4D97-AF65-F5344CB8AC3E}">
        <p14:creationId xmlns:p14="http://schemas.microsoft.com/office/powerpoint/2010/main" val="5008979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B5CAEE-1341-4FF6-3406-E5A312CF15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143500" cy="6858000"/>
          </a:xfrm>
          <a:prstGeom prst="rect">
            <a:avLst/>
          </a:prstGeom>
        </p:spPr>
      </p:pic>
      <p:sp>
        <p:nvSpPr>
          <p:cNvPr id="2" name="TextBox 1">
            <a:extLst>
              <a:ext uri="{FF2B5EF4-FFF2-40B4-BE49-F238E27FC236}">
                <a16:creationId xmlns:a16="http://schemas.microsoft.com/office/drawing/2014/main" id="{9074CEDE-4988-892A-ADFB-E034C8F80DA5}"/>
              </a:ext>
            </a:extLst>
          </p:cNvPr>
          <p:cNvSpPr txBox="1"/>
          <p:nvPr/>
        </p:nvSpPr>
        <p:spPr>
          <a:xfrm>
            <a:off x="5476973" y="1168924"/>
            <a:ext cx="3553905" cy="2246769"/>
          </a:xfrm>
          <a:prstGeom prst="rect">
            <a:avLst/>
          </a:prstGeom>
          <a:noFill/>
        </p:spPr>
        <p:txBody>
          <a:bodyPr wrap="square" rtlCol="0">
            <a:spAutoFit/>
          </a:bodyPr>
          <a:lstStyle/>
          <a:p>
            <a:r>
              <a:rPr lang="en-GB" sz="2000" dirty="0"/>
              <a:t>For many years, the Ure Museum of Greek Archaeology in the UK displayed their collection chronologically.</a:t>
            </a:r>
          </a:p>
          <a:p>
            <a:r>
              <a:rPr lang="en-GB" sz="2000" dirty="0"/>
              <a:t>Curator, Amy Smith, reorganised it to display the objects by theme…</a:t>
            </a:r>
          </a:p>
        </p:txBody>
      </p:sp>
    </p:spTree>
    <p:extLst>
      <p:ext uri="{BB962C8B-B14F-4D97-AF65-F5344CB8AC3E}">
        <p14:creationId xmlns:p14="http://schemas.microsoft.com/office/powerpoint/2010/main" val="39690782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8715620-4526-159A-EAFA-96FBA3F969F5}"/>
              </a:ext>
            </a:extLst>
          </p:cNvPr>
          <p:cNvSpPr txBox="1"/>
          <p:nvPr/>
        </p:nvSpPr>
        <p:spPr>
          <a:xfrm>
            <a:off x="758858" y="5759775"/>
            <a:ext cx="7626285" cy="1015663"/>
          </a:xfrm>
          <a:prstGeom prst="rect">
            <a:avLst/>
          </a:prstGeom>
          <a:noFill/>
        </p:spPr>
        <p:txBody>
          <a:bodyPr wrap="square" rtlCol="0">
            <a:spAutoFit/>
          </a:bodyPr>
          <a:lstStyle/>
          <a:p>
            <a:r>
              <a:rPr lang="en-GB" sz="2000" dirty="0"/>
              <a:t>The </a:t>
            </a:r>
            <a:r>
              <a:rPr lang="en-GB" sz="2000" b="1" dirty="0"/>
              <a:t>theme</a:t>
            </a:r>
            <a:r>
              <a:rPr lang="en-GB" sz="2000" dirty="0"/>
              <a:t> of this case is </a:t>
            </a:r>
            <a:r>
              <a:rPr lang="en-GB" sz="2000" b="1" dirty="0"/>
              <a:t>Citizenship</a:t>
            </a:r>
            <a:r>
              <a:rPr lang="en-GB" sz="2000" dirty="0"/>
              <a:t>. There are different kinds of ancient Greek objects; together they show what was expected of an Athenian citizen. </a:t>
            </a:r>
          </a:p>
        </p:txBody>
      </p:sp>
      <p:pic>
        <p:nvPicPr>
          <p:cNvPr id="5" name="Picture 4">
            <a:extLst>
              <a:ext uri="{FF2B5EF4-FFF2-40B4-BE49-F238E27FC236}">
                <a16:creationId xmlns:a16="http://schemas.microsoft.com/office/drawing/2014/main" id="{66DFEB9E-3311-BC81-4A37-FE7E771AE5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0768" y="88078"/>
            <a:ext cx="7522464" cy="5644896"/>
          </a:xfrm>
          <a:prstGeom prst="rect">
            <a:avLst/>
          </a:prstGeom>
        </p:spPr>
      </p:pic>
    </p:spTree>
    <p:extLst>
      <p:ext uri="{BB962C8B-B14F-4D97-AF65-F5344CB8AC3E}">
        <p14:creationId xmlns:p14="http://schemas.microsoft.com/office/powerpoint/2010/main" val="18371880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77B5A9A-26EC-7E32-5554-27CD3509115F}"/>
              </a:ext>
            </a:extLst>
          </p:cNvPr>
          <p:cNvSpPr txBox="1"/>
          <p:nvPr/>
        </p:nvSpPr>
        <p:spPr>
          <a:xfrm>
            <a:off x="735291" y="5854046"/>
            <a:ext cx="7871381" cy="923330"/>
          </a:xfrm>
          <a:prstGeom prst="rect">
            <a:avLst/>
          </a:prstGeom>
          <a:noFill/>
        </p:spPr>
        <p:txBody>
          <a:bodyPr wrap="square" rtlCol="0">
            <a:spAutoFit/>
          </a:bodyPr>
          <a:lstStyle/>
          <a:p>
            <a:r>
              <a:rPr lang="en-GB" dirty="0"/>
              <a:t>The theme of this case is Boeotia, a region of ancient Greece. The items are different but come from the same place. The right hand side shows you the environment in which some of the objects were found.</a:t>
            </a:r>
          </a:p>
        </p:txBody>
      </p:sp>
      <p:pic>
        <p:nvPicPr>
          <p:cNvPr id="5" name="Picture 4">
            <a:extLst>
              <a:ext uri="{FF2B5EF4-FFF2-40B4-BE49-F238E27FC236}">
                <a16:creationId xmlns:a16="http://schemas.microsoft.com/office/drawing/2014/main" id="{A93E0497-C50C-535A-BECD-8675259BB1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8127" y="0"/>
            <a:ext cx="8147747" cy="5775818"/>
          </a:xfrm>
          <a:prstGeom prst="rect">
            <a:avLst/>
          </a:prstGeom>
        </p:spPr>
      </p:pic>
    </p:spTree>
    <p:extLst>
      <p:ext uri="{BB962C8B-B14F-4D97-AF65-F5344CB8AC3E}">
        <p14:creationId xmlns:p14="http://schemas.microsoft.com/office/powerpoint/2010/main" val="40930468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62B2FB4-8CA8-6532-AE6F-EDF863A5D927}"/>
              </a:ext>
            </a:extLst>
          </p:cNvPr>
          <p:cNvSpPr txBox="1"/>
          <p:nvPr/>
        </p:nvSpPr>
        <p:spPr>
          <a:xfrm>
            <a:off x="381786" y="6023728"/>
            <a:ext cx="8380429" cy="707886"/>
          </a:xfrm>
          <a:prstGeom prst="rect">
            <a:avLst/>
          </a:prstGeom>
          <a:noFill/>
        </p:spPr>
        <p:txBody>
          <a:bodyPr wrap="square" rtlCol="0">
            <a:spAutoFit/>
          </a:bodyPr>
          <a:lstStyle/>
          <a:p>
            <a:r>
              <a:rPr lang="en-GB" sz="2000" dirty="0"/>
              <a:t>The theme here is </a:t>
            </a:r>
            <a:r>
              <a:rPr lang="en-GB" sz="2000" b="1" dirty="0"/>
              <a:t>Education</a:t>
            </a:r>
            <a:r>
              <a:rPr lang="en-GB" sz="2000" dirty="0"/>
              <a:t>. Different sections present different areas of ancient Greek education, including music, athletics, and reading and writing.</a:t>
            </a:r>
          </a:p>
        </p:txBody>
      </p:sp>
      <p:pic>
        <p:nvPicPr>
          <p:cNvPr id="5" name="Picture 4">
            <a:extLst>
              <a:ext uri="{FF2B5EF4-FFF2-40B4-BE49-F238E27FC236}">
                <a16:creationId xmlns:a16="http://schemas.microsoft.com/office/drawing/2014/main" id="{17AD9000-233C-A680-6E11-BBEA5FD88B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4466" y="1386"/>
            <a:ext cx="7915069" cy="5937502"/>
          </a:xfrm>
          <a:prstGeom prst="rect">
            <a:avLst/>
          </a:prstGeom>
        </p:spPr>
      </p:pic>
    </p:spTree>
    <p:extLst>
      <p:ext uri="{BB962C8B-B14F-4D97-AF65-F5344CB8AC3E}">
        <p14:creationId xmlns:p14="http://schemas.microsoft.com/office/powerpoint/2010/main" val="31667161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CA68DC-E050-5D4E-D8D2-D142E10ADCA2}"/>
              </a:ext>
            </a:extLst>
          </p:cNvPr>
          <p:cNvSpPr>
            <a:spLocks noGrp="1"/>
          </p:cNvSpPr>
          <p:nvPr>
            <p:ph type="title"/>
          </p:nvPr>
        </p:nvSpPr>
        <p:spPr/>
        <p:txBody>
          <a:bodyPr/>
          <a:lstStyle/>
          <a:p>
            <a:r>
              <a:rPr lang="en-GB" dirty="0"/>
              <a:t>What is a curator?</a:t>
            </a:r>
          </a:p>
        </p:txBody>
      </p:sp>
      <p:sp>
        <p:nvSpPr>
          <p:cNvPr id="3" name="Content Placeholder 2">
            <a:extLst>
              <a:ext uri="{FF2B5EF4-FFF2-40B4-BE49-F238E27FC236}">
                <a16:creationId xmlns:a16="http://schemas.microsoft.com/office/drawing/2014/main" id="{968864A2-4873-9D6B-014F-61C81D429289}"/>
              </a:ext>
            </a:extLst>
          </p:cNvPr>
          <p:cNvSpPr>
            <a:spLocks noGrp="1"/>
          </p:cNvSpPr>
          <p:nvPr>
            <p:ph idx="1"/>
          </p:nvPr>
        </p:nvSpPr>
        <p:spPr/>
        <p:txBody>
          <a:bodyPr>
            <a:normAutofit/>
          </a:bodyPr>
          <a:lstStyle/>
          <a:p>
            <a:r>
              <a:rPr lang="en-GB" b="0" i="0" dirty="0">
                <a:solidFill>
                  <a:srgbClr val="212529"/>
                </a:solidFill>
                <a:effectLst/>
              </a:rPr>
              <a:t>A curator is a person who oversees or manages a place that presents exhibits – things for people to see - often a museum, a gallery, or a country house.</a:t>
            </a:r>
          </a:p>
        </p:txBody>
      </p:sp>
    </p:spTree>
    <p:extLst>
      <p:ext uri="{BB962C8B-B14F-4D97-AF65-F5344CB8AC3E}">
        <p14:creationId xmlns:p14="http://schemas.microsoft.com/office/powerpoint/2010/main" val="15025025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62B2FB4-8CA8-6532-AE6F-EDF863A5D927}"/>
              </a:ext>
            </a:extLst>
          </p:cNvPr>
          <p:cNvSpPr txBox="1"/>
          <p:nvPr/>
        </p:nvSpPr>
        <p:spPr>
          <a:xfrm>
            <a:off x="381786" y="5910604"/>
            <a:ext cx="8380429" cy="923330"/>
          </a:xfrm>
          <a:prstGeom prst="rect">
            <a:avLst/>
          </a:prstGeom>
          <a:noFill/>
        </p:spPr>
        <p:txBody>
          <a:bodyPr wrap="square" rtlCol="0">
            <a:spAutoFit/>
          </a:bodyPr>
          <a:lstStyle/>
          <a:p>
            <a:r>
              <a:rPr lang="en-GB" dirty="0"/>
              <a:t>Notice how the curator has added enlarged images of objects to go with the artefacts. The music section includes a replica musical instrument as well as ancient objects connected to music and an enlarged image of a music lesson.</a:t>
            </a:r>
          </a:p>
        </p:txBody>
      </p:sp>
      <p:pic>
        <p:nvPicPr>
          <p:cNvPr id="5" name="Picture 4">
            <a:extLst>
              <a:ext uri="{FF2B5EF4-FFF2-40B4-BE49-F238E27FC236}">
                <a16:creationId xmlns:a16="http://schemas.microsoft.com/office/drawing/2014/main" id="{57043E76-90EC-2880-0740-37A9C4646C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3317" y="0"/>
            <a:ext cx="7877366" cy="5909219"/>
          </a:xfrm>
          <a:prstGeom prst="rect">
            <a:avLst/>
          </a:prstGeom>
        </p:spPr>
      </p:pic>
    </p:spTree>
    <p:extLst>
      <p:ext uri="{BB962C8B-B14F-4D97-AF65-F5344CB8AC3E}">
        <p14:creationId xmlns:p14="http://schemas.microsoft.com/office/powerpoint/2010/main" val="38701334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33EFD95-C5FB-A138-C8E3-AFD60E098F88}"/>
              </a:ext>
            </a:extLst>
          </p:cNvPr>
          <p:cNvSpPr txBox="1"/>
          <p:nvPr/>
        </p:nvSpPr>
        <p:spPr>
          <a:xfrm>
            <a:off x="381786" y="5413162"/>
            <a:ext cx="8380428" cy="1200329"/>
          </a:xfrm>
          <a:prstGeom prst="rect">
            <a:avLst/>
          </a:prstGeom>
          <a:noFill/>
        </p:spPr>
        <p:txBody>
          <a:bodyPr wrap="square" rtlCol="0">
            <a:spAutoFit/>
          </a:bodyPr>
          <a:lstStyle/>
          <a:p>
            <a:r>
              <a:rPr lang="en-GB" dirty="0"/>
              <a:t>This is a themed case from the National Archaeological Museum in Naples, Italy. The theme is </a:t>
            </a:r>
            <a:r>
              <a:rPr lang="en-GB" b="1" dirty="0"/>
              <a:t>Music</a:t>
            </a:r>
            <a:r>
              <a:rPr lang="en-GB" dirty="0"/>
              <a:t>. This case has musical instruments and labels but no reproductions or enlarged images. There is no one way to present collections, but the curator’s choices affect the impression on the person looking at the objects.</a:t>
            </a:r>
          </a:p>
        </p:txBody>
      </p:sp>
      <p:pic>
        <p:nvPicPr>
          <p:cNvPr id="3" name="Picture 2">
            <a:extLst>
              <a:ext uri="{FF2B5EF4-FFF2-40B4-BE49-F238E27FC236}">
                <a16:creationId xmlns:a16="http://schemas.microsoft.com/office/drawing/2014/main" id="{89A9F4F1-ACBB-DCF3-2B84-D60616A43D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8370235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4FD488F-91C2-B1CE-7E42-A345518F8D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7949" y="0"/>
            <a:ext cx="5143500" cy="6858000"/>
          </a:xfrm>
          <a:prstGeom prst="rect">
            <a:avLst/>
          </a:prstGeom>
        </p:spPr>
      </p:pic>
      <p:sp>
        <p:nvSpPr>
          <p:cNvPr id="2" name="TextBox 1">
            <a:extLst>
              <a:ext uri="{FF2B5EF4-FFF2-40B4-BE49-F238E27FC236}">
                <a16:creationId xmlns:a16="http://schemas.microsoft.com/office/drawing/2014/main" id="{CE304B41-56B6-AA70-439C-F303E67E123D}"/>
              </a:ext>
            </a:extLst>
          </p:cNvPr>
          <p:cNvSpPr txBox="1"/>
          <p:nvPr/>
        </p:nvSpPr>
        <p:spPr>
          <a:xfrm>
            <a:off x="6155703" y="1065227"/>
            <a:ext cx="2526383" cy="5016758"/>
          </a:xfrm>
          <a:prstGeom prst="rect">
            <a:avLst/>
          </a:prstGeom>
          <a:noFill/>
        </p:spPr>
        <p:txBody>
          <a:bodyPr wrap="square" rtlCol="0">
            <a:spAutoFit/>
          </a:bodyPr>
          <a:lstStyle/>
          <a:p>
            <a:r>
              <a:rPr lang="en-GB" sz="2000" dirty="0"/>
              <a:t>This case is from the Archaeological Museum of Mycenae, in Greece. </a:t>
            </a:r>
          </a:p>
          <a:p>
            <a:r>
              <a:rPr lang="en-GB" sz="2000" dirty="0"/>
              <a:t>This is a themed case. The theme is </a:t>
            </a:r>
            <a:r>
              <a:rPr lang="en-GB" sz="2000" b="1" dirty="0"/>
              <a:t>Warfare</a:t>
            </a:r>
            <a:r>
              <a:rPr lang="en-GB" sz="2000" dirty="0"/>
              <a:t>, so spear-heads and a shield have been grouped together.</a:t>
            </a:r>
          </a:p>
          <a:p>
            <a:endParaRPr lang="en-GB" sz="2000" dirty="0"/>
          </a:p>
          <a:p>
            <a:r>
              <a:rPr lang="en-GB" sz="2000" dirty="0"/>
              <a:t>Only part of the shield has survived.</a:t>
            </a:r>
          </a:p>
          <a:p>
            <a:r>
              <a:rPr lang="en-GB" sz="2000" dirty="0"/>
              <a:t>Notice how it has been positioned to help us imagine the rest of the shield.</a:t>
            </a:r>
          </a:p>
        </p:txBody>
      </p:sp>
    </p:spTree>
    <p:extLst>
      <p:ext uri="{BB962C8B-B14F-4D97-AF65-F5344CB8AC3E}">
        <p14:creationId xmlns:p14="http://schemas.microsoft.com/office/powerpoint/2010/main" val="4048095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68F6D04-7A9F-1FC3-AF7A-68488631DDD6}"/>
              </a:ext>
            </a:extLst>
          </p:cNvPr>
          <p:cNvSpPr txBox="1"/>
          <p:nvPr/>
        </p:nvSpPr>
        <p:spPr>
          <a:xfrm>
            <a:off x="262772" y="5542956"/>
            <a:ext cx="8618456" cy="1015663"/>
          </a:xfrm>
          <a:prstGeom prst="rect">
            <a:avLst/>
          </a:prstGeom>
          <a:noFill/>
        </p:spPr>
        <p:txBody>
          <a:bodyPr wrap="square" rtlCol="0">
            <a:spAutoFit/>
          </a:bodyPr>
          <a:lstStyle/>
          <a:p>
            <a:r>
              <a:rPr lang="en-GB" sz="2000" dirty="0"/>
              <a:t>The National Archaeological Museum in Naples, Italy, combine objects featuring images of warfare with a breastplate and pair of greaves (shin-guards) in their themed Warfare case: different kinds of objects, same theme. (Nice floor too!)</a:t>
            </a:r>
          </a:p>
        </p:txBody>
      </p:sp>
      <p:pic>
        <p:nvPicPr>
          <p:cNvPr id="5" name="Picture 4">
            <a:extLst>
              <a:ext uri="{FF2B5EF4-FFF2-40B4-BE49-F238E27FC236}">
                <a16:creationId xmlns:a16="http://schemas.microsoft.com/office/drawing/2014/main" id="{5A0205A3-C0DC-D5E6-FC83-B5272B3800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5654"/>
            <a:ext cx="9144000" cy="5143500"/>
          </a:xfrm>
          <a:prstGeom prst="rect">
            <a:avLst/>
          </a:prstGeom>
        </p:spPr>
      </p:pic>
    </p:spTree>
    <p:extLst>
      <p:ext uri="{BB962C8B-B14F-4D97-AF65-F5344CB8AC3E}">
        <p14:creationId xmlns:p14="http://schemas.microsoft.com/office/powerpoint/2010/main" val="6606199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59F227-68E9-DB78-0A7E-376D56C60948}"/>
              </a:ext>
            </a:extLst>
          </p:cNvPr>
          <p:cNvPicPr>
            <a:picLocks noChangeAspect="1"/>
          </p:cNvPicPr>
          <p:nvPr/>
        </p:nvPicPr>
        <p:blipFill>
          <a:blip r:embed="rId2">
            <a:extLst>
              <a:ext uri="{28A0092B-C50C-407E-A947-70E740481C1C}">
                <a14:useLocalDpi xmlns:a14="http://schemas.microsoft.com/office/drawing/2010/main" val="0"/>
              </a:ext>
            </a:extLst>
          </a:blip>
          <a:srcRect l="11904" t="7109" r="2933" b="14764"/>
          <a:stretch/>
        </p:blipFill>
        <p:spPr>
          <a:xfrm>
            <a:off x="1112363" y="245096"/>
            <a:ext cx="6919274" cy="4760536"/>
          </a:xfrm>
          <a:prstGeom prst="rect">
            <a:avLst/>
          </a:prstGeom>
        </p:spPr>
      </p:pic>
      <p:sp>
        <p:nvSpPr>
          <p:cNvPr id="4" name="TextBox 3">
            <a:extLst>
              <a:ext uri="{FF2B5EF4-FFF2-40B4-BE49-F238E27FC236}">
                <a16:creationId xmlns:a16="http://schemas.microsoft.com/office/drawing/2014/main" id="{1FC45501-B802-B367-0564-4E9CA4D8990A}"/>
              </a:ext>
            </a:extLst>
          </p:cNvPr>
          <p:cNvSpPr txBox="1"/>
          <p:nvPr/>
        </p:nvSpPr>
        <p:spPr>
          <a:xfrm>
            <a:off x="245096" y="5090473"/>
            <a:ext cx="8653807" cy="1754326"/>
          </a:xfrm>
          <a:prstGeom prst="rect">
            <a:avLst/>
          </a:prstGeom>
          <a:noFill/>
        </p:spPr>
        <p:txBody>
          <a:bodyPr wrap="square" rtlCol="0">
            <a:spAutoFit/>
          </a:bodyPr>
          <a:lstStyle/>
          <a:p>
            <a:r>
              <a:rPr lang="en-GB" dirty="0"/>
              <a:t>Grouping lots of the same type of object together is another way of helping people to appreciate what is distinctive about that object. The Archaeological Museum at Olympia, Greece, has grouped many of the same kind of helmet together. That way, you can see what is similar and what’s different in versions of the same helmet.</a:t>
            </a:r>
          </a:p>
          <a:p>
            <a:r>
              <a:rPr lang="en-GB" dirty="0"/>
              <a:t>The height and grouping means that when you look at the case, it’s almost as if a group of people wearing the helmets are looking at you!</a:t>
            </a:r>
          </a:p>
        </p:txBody>
      </p:sp>
    </p:spTree>
    <p:extLst>
      <p:ext uri="{BB962C8B-B14F-4D97-AF65-F5344CB8AC3E}">
        <p14:creationId xmlns:p14="http://schemas.microsoft.com/office/powerpoint/2010/main" val="27518038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3EEC3C2-FE95-327C-3772-70F3361FAD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03978" y="297817"/>
            <a:ext cx="4267200" cy="2849880"/>
          </a:xfrm>
          <a:prstGeom prst="rect">
            <a:avLst/>
          </a:prstGeom>
        </p:spPr>
      </p:pic>
      <p:pic>
        <p:nvPicPr>
          <p:cNvPr id="5" name="Picture 4">
            <a:extLst>
              <a:ext uri="{FF2B5EF4-FFF2-40B4-BE49-F238E27FC236}">
                <a16:creationId xmlns:a16="http://schemas.microsoft.com/office/drawing/2014/main" id="{3CBFF227-5964-EE24-ECB8-E03E134D8A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71" y="298247"/>
            <a:ext cx="4569563" cy="2849449"/>
          </a:xfrm>
          <a:prstGeom prst="rect">
            <a:avLst/>
          </a:prstGeom>
        </p:spPr>
      </p:pic>
      <p:pic>
        <p:nvPicPr>
          <p:cNvPr id="7" name="Picture 6">
            <a:extLst>
              <a:ext uri="{FF2B5EF4-FFF2-40B4-BE49-F238E27FC236}">
                <a16:creationId xmlns:a16="http://schemas.microsoft.com/office/drawing/2014/main" id="{B6280B4C-67D0-1B33-EB26-95C536BD8D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00" y="3505924"/>
            <a:ext cx="4572000" cy="3145536"/>
          </a:xfrm>
          <a:prstGeom prst="rect">
            <a:avLst/>
          </a:prstGeom>
        </p:spPr>
      </p:pic>
      <p:sp>
        <p:nvSpPr>
          <p:cNvPr id="8" name="TextBox 7">
            <a:extLst>
              <a:ext uri="{FF2B5EF4-FFF2-40B4-BE49-F238E27FC236}">
                <a16:creationId xmlns:a16="http://schemas.microsoft.com/office/drawing/2014/main" id="{DDCF1DFB-9B70-5CD4-DA64-A818FBA436B2}"/>
              </a:ext>
            </a:extLst>
          </p:cNvPr>
          <p:cNvSpPr txBox="1"/>
          <p:nvPr/>
        </p:nvSpPr>
        <p:spPr>
          <a:xfrm>
            <a:off x="5109327" y="3505924"/>
            <a:ext cx="3921550" cy="3170099"/>
          </a:xfrm>
          <a:prstGeom prst="rect">
            <a:avLst/>
          </a:prstGeom>
          <a:noFill/>
        </p:spPr>
        <p:txBody>
          <a:bodyPr wrap="square" rtlCol="0">
            <a:spAutoFit/>
          </a:bodyPr>
          <a:lstStyle/>
          <a:p>
            <a:r>
              <a:rPr lang="en-GB" sz="2000" b="0" i="0" dirty="0">
                <a:effectLst/>
              </a:rPr>
              <a:t>The </a:t>
            </a:r>
            <a:r>
              <a:rPr lang="en-GB" sz="2000" i="0" dirty="0" err="1">
                <a:effectLst/>
              </a:rPr>
              <a:t>Déri</a:t>
            </a:r>
            <a:r>
              <a:rPr lang="en-GB" sz="2000" b="0" i="0" dirty="0">
                <a:effectLst/>
              </a:rPr>
              <a:t> Museum in </a:t>
            </a:r>
            <a:r>
              <a:rPr lang="en-GB" sz="2000" dirty="0"/>
              <a:t>Hungary placed fewer helmets together. The theme is the same, the grouping of similar objects is the same, but fewer items places emphasis on the objects that </a:t>
            </a:r>
            <a:r>
              <a:rPr lang="en-GB" sz="2000" i="1" dirty="0"/>
              <a:t>are</a:t>
            </a:r>
            <a:r>
              <a:rPr lang="en-GB" sz="2000" dirty="0"/>
              <a:t> there.</a:t>
            </a:r>
          </a:p>
          <a:p>
            <a:r>
              <a:rPr lang="en-GB" sz="2000" dirty="0"/>
              <a:t>The curator chose to display Panoply’s </a:t>
            </a:r>
            <a:r>
              <a:rPr lang="en-GB" sz="2000" i="1" dirty="0">
                <a:hlinkClick r:id="rId5"/>
              </a:rPr>
              <a:t>Hoplites! Greeks at War </a:t>
            </a:r>
            <a:r>
              <a:rPr lang="en-GB" sz="2000" dirty="0"/>
              <a:t>animation beside the helmets to show ancient helmets in use.</a:t>
            </a:r>
          </a:p>
        </p:txBody>
      </p:sp>
    </p:spTree>
    <p:extLst>
      <p:ext uri="{BB962C8B-B14F-4D97-AF65-F5344CB8AC3E}">
        <p14:creationId xmlns:p14="http://schemas.microsoft.com/office/powerpoint/2010/main" val="645598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8DA01F5-D76A-F510-5273-80BE256EE369}"/>
              </a:ext>
            </a:extLst>
          </p:cNvPr>
          <p:cNvPicPr>
            <a:picLocks noChangeAspect="1"/>
          </p:cNvPicPr>
          <p:nvPr/>
        </p:nvPicPr>
        <p:blipFill>
          <a:blip r:embed="rId2">
            <a:extLst>
              <a:ext uri="{28A0092B-C50C-407E-A947-70E740481C1C}">
                <a14:useLocalDpi xmlns:a14="http://schemas.microsoft.com/office/drawing/2010/main" val="0"/>
              </a:ext>
            </a:extLst>
          </a:blip>
          <a:srcRect t="5499" b="10928"/>
          <a:stretch/>
        </p:blipFill>
        <p:spPr>
          <a:xfrm>
            <a:off x="-1" y="0"/>
            <a:ext cx="5764897" cy="6858000"/>
          </a:xfrm>
          <a:prstGeom prst="rect">
            <a:avLst/>
          </a:prstGeom>
        </p:spPr>
      </p:pic>
      <p:sp>
        <p:nvSpPr>
          <p:cNvPr id="4" name="TextBox 3">
            <a:extLst>
              <a:ext uri="{FF2B5EF4-FFF2-40B4-BE49-F238E27FC236}">
                <a16:creationId xmlns:a16="http://schemas.microsoft.com/office/drawing/2014/main" id="{3C47BB0C-2E10-1BED-32C0-83B13EAF18D3}"/>
              </a:ext>
            </a:extLst>
          </p:cNvPr>
          <p:cNvSpPr txBox="1"/>
          <p:nvPr/>
        </p:nvSpPr>
        <p:spPr>
          <a:xfrm>
            <a:off x="5976596" y="1734531"/>
            <a:ext cx="3044856" cy="3170099"/>
          </a:xfrm>
          <a:prstGeom prst="rect">
            <a:avLst/>
          </a:prstGeom>
          <a:noFill/>
        </p:spPr>
        <p:txBody>
          <a:bodyPr wrap="square" rtlCol="0">
            <a:spAutoFit/>
          </a:bodyPr>
          <a:lstStyle/>
          <a:p>
            <a:r>
              <a:rPr lang="en-GB" sz="2000" dirty="0"/>
              <a:t>The National Archaeological Museum in Naples, Italy, placed these four vases together that are similar in size, style and period.</a:t>
            </a:r>
          </a:p>
          <a:p>
            <a:r>
              <a:rPr lang="en-GB" sz="2000" dirty="0"/>
              <a:t>Seeing them together makes it clear that they are a type of object, not one-offs.</a:t>
            </a:r>
          </a:p>
        </p:txBody>
      </p:sp>
    </p:spTree>
    <p:extLst>
      <p:ext uri="{BB962C8B-B14F-4D97-AF65-F5344CB8AC3E}">
        <p14:creationId xmlns:p14="http://schemas.microsoft.com/office/powerpoint/2010/main" val="13167536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7EBF52-F4E8-9C7E-DF91-22DD76B8AE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880256" cy="6858000"/>
          </a:xfrm>
          <a:prstGeom prst="rect">
            <a:avLst/>
          </a:prstGeom>
        </p:spPr>
      </p:pic>
      <p:sp>
        <p:nvSpPr>
          <p:cNvPr id="4" name="TextBox 3">
            <a:extLst>
              <a:ext uri="{FF2B5EF4-FFF2-40B4-BE49-F238E27FC236}">
                <a16:creationId xmlns:a16="http://schemas.microsoft.com/office/drawing/2014/main" id="{64516388-DD7C-7C8F-AF0C-3C68AC12C4AB}"/>
              </a:ext>
            </a:extLst>
          </p:cNvPr>
          <p:cNvSpPr txBox="1"/>
          <p:nvPr/>
        </p:nvSpPr>
        <p:spPr>
          <a:xfrm>
            <a:off x="5392132" y="1036949"/>
            <a:ext cx="3403076" cy="2308324"/>
          </a:xfrm>
          <a:prstGeom prst="rect">
            <a:avLst/>
          </a:prstGeom>
          <a:noFill/>
        </p:spPr>
        <p:txBody>
          <a:bodyPr wrap="square" rtlCol="0">
            <a:spAutoFit/>
          </a:bodyPr>
          <a:lstStyle/>
          <a:p>
            <a:r>
              <a:rPr lang="en-GB" sz="2400" dirty="0"/>
              <a:t>The same museum in Naples displays these amphoras together. They are of the same shape, style, and era, and they were all found in the sea.</a:t>
            </a:r>
          </a:p>
        </p:txBody>
      </p:sp>
    </p:spTree>
    <p:extLst>
      <p:ext uri="{BB962C8B-B14F-4D97-AF65-F5344CB8AC3E}">
        <p14:creationId xmlns:p14="http://schemas.microsoft.com/office/powerpoint/2010/main" val="36111357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443C8D7-132C-B4F3-B94E-4948527E1A4A}"/>
              </a:ext>
            </a:extLst>
          </p:cNvPr>
          <p:cNvSpPr txBox="1"/>
          <p:nvPr/>
        </p:nvSpPr>
        <p:spPr>
          <a:xfrm>
            <a:off x="1112363" y="5505248"/>
            <a:ext cx="6919275" cy="1015663"/>
          </a:xfrm>
          <a:prstGeom prst="rect">
            <a:avLst/>
          </a:prstGeom>
          <a:noFill/>
        </p:spPr>
        <p:txBody>
          <a:bodyPr wrap="square" rtlCol="0">
            <a:spAutoFit/>
          </a:bodyPr>
          <a:lstStyle/>
          <a:p>
            <a:r>
              <a:rPr lang="en-GB" sz="2000" dirty="0"/>
              <a:t>The Archaeological Museum of Mycenae, Greece, placed these female figures from the same era together in a semi-circle.</a:t>
            </a:r>
          </a:p>
          <a:p>
            <a:r>
              <a:rPr lang="en-GB" sz="2000" dirty="0"/>
              <a:t>What effect do you think it has to have this repetition?</a:t>
            </a:r>
          </a:p>
        </p:txBody>
      </p:sp>
      <p:pic>
        <p:nvPicPr>
          <p:cNvPr id="5" name="Picture 4">
            <a:extLst>
              <a:ext uri="{FF2B5EF4-FFF2-40B4-BE49-F238E27FC236}">
                <a16:creationId xmlns:a16="http://schemas.microsoft.com/office/drawing/2014/main" id="{CAC3ECFF-7D27-D5A0-2011-EC4D19D93B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451" y="0"/>
            <a:ext cx="8925098" cy="5447607"/>
          </a:xfrm>
          <a:prstGeom prst="rect">
            <a:avLst/>
          </a:prstGeom>
        </p:spPr>
      </p:pic>
    </p:spTree>
    <p:extLst>
      <p:ext uri="{BB962C8B-B14F-4D97-AF65-F5344CB8AC3E}">
        <p14:creationId xmlns:p14="http://schemas.microsoft.com/office/powerpoint/2010/main" val="12967311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EEAA985-F4F8-1D5E-A42C-9A0B0C1F86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7082" y="342753"/>
            <a:ext cx="7669835" cy="4647997"/>
          </a:xfrm>
          <a:prstGeom prst="rect">
            <a:avLst/>
          </a:prstGeom>
        </p:spPr>
      </p:pic>
      <p:sp>
        <p:nvSpPr>
          <p:cNvPr id="4" name="TextBox 3">
            <a:extLst>
              <a:ext uri="{FF2B5EF4-FFF2-40B4-BE49-F238E27FC236}">
                <a16:creationId xmlns:a16="http://schemas.microsoft.com/office/drawing/2014/main" id="{3CE79D53-1731-BE4F-0E69-AA73005B672D}"/>
              </a:ext>
            </a:extLst>
          </p:cNvPr>
          <p:cNvSpPr txBox="1"/>
          <p:nvPr/>
        </p:nvSpPr>
        <p:spPr>
          <a:xfrm>
            <a:off x="737083" y="5420411"/>
            <a:ext cx="7669835" cy="1015663"/>
          </a:xfrm>
          <a:prstGeom prst="rect">
            <a:avLst/>
          </a:prstGeom>
          <a:noFill/>
        </p:spPr>
        <p:txBody>
          <a:bodyPr wrap="square" rtlCol="0">
            <a:spAutoFit/>
          </a:bodyPr>
          <a:lstStyle/>
          <a:p>
            <a:r>
              <a:rPr lang="en-GB" sz="2000" dirty="0"/>
              <a:t>In contrast, the Louvre Museum in Paris, France, place a famous statue known as the Nike of Samothrace on its own at the end of a large hall. The walls around are very plain. All the attention falls on this one object.</a:t>
            </a:r>
          </a:p>
        </p:txBody>
      </p:sp>
    </p:spTree>
    <p:extLst>
      <p:ext uri="{BB962C8B-B14F-4D97-AF65-F5344CB8AC3E}">
        <p14:creationId xmlns:p14="http://schemas.microsoft.com/office/powerpoint/2010/main" val="42348965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3AA63ED-F460-0D30-6A96-489E14DEA79E}"/>
              </a:ext>
            </a:extLst>
          </p:cNvPr>
          <p:cNvSpPr>
            <a:spLocks noGrp="1"/>
          </p:cNvSpPr>
          <p:nvPr>
            <p:ph idx="1"/>
          </p:nvPr>
        </p:nvSpPr>
        <p:spPr>
          <a:xfrm>
            <a:off x="628650" y="838986"/>
            <a:ext cx="7886700" cy="5337977"/>
          </a:xfrm>
        </p:spPr>
        <p:txBody>
          <a:bodyPr>
            <a:normAutofit fontScale="92500" lnSpcReduction="10000"/>
          </a:bodyPr>
          <a:lstStyle/>
          <a:p>
            <a:r>
              <a:rPr lang="en-GB" b="0" i="0" dirty="0">
                <a:solidFill>
                  <a:srgbClr val="212529"/>
                </a:solidFill>
                <a:effectLst/>
              </a:rPr>
              <a:t>In a small place, the curator might be responsible for the whole institution, working on their own or with a small team.</a:t>
            </a:r>
          </a:p>
          <a:p>
            <a:pPr marL="0" indent="0">
              <a:buNone/>
            </a:pPr>
            <a:r>
              <a:rPr lang="en-GB" dirty="0">
                <a:solidFill>
                  <a:srgbClr val="212529"/>
                </a:solidFill>
              </a:rPr>
              <a:t>Someone might say, for example:</a:t>
            </a:r>
          </a:p>
          <a:p>
            <a:pPr marL="0" indent="0">
              <a:buNone/>
            </a:pPr>
            <a:r>
              <a:rPr lang="en-GB" dirty="0">
                <a:solidFill>
                  <a:srgbClr val="212529"/>
                </a:solidFill>
              </a:rPr>
              <a:t>“She is the curator of the museum,” meaning that she runs the museum.</a:t>
            </a:r>
          </a:p>
          <a:p>
            <a:endParaRPr lang="en-GB" b="0" i="0" dirty="0">
              <a:solidFill>
                <a:srgbClr val="212529"/>
              </a:solidFill>
              <a:effectLst/>
            </a:endParaRPr>
          </a:p>
          <a:p>
            <a:r>
              <a:rPr lang="en-GB" b="0" i="0" dirty="0">
                <a:solidFill>
                  <a:srgbClr val="212529"/>
                </a:solidFill>
                <a:effectLst/>
              </a:rPr>
              <a:t>In a larger place, they may be responsible for a particular part of the collection as one of many curators.</a:t>
            </a:r>
          </a:p>
          <a:p>
            <a:pPr marL="0" indent="0">
              <a:buNone/>
            </a:pPr>
            <a:r>
              <a:rPr lang="en-GB" dirty="0">
                <a:solidFill>
                  <a:srgbClr val="212529"/>
                </a:solidFill>
              </a:rPr>
              <a:t>Someone might say: “He is the curator of the pottery gallery in the museum,” meaning that he runs a particular part of a museum.</a:t>
            </a:r>
            <a:endParaRPr lang="en-GB" b="0" i="0" dirty="0">
              <a:solidFill>
                <a:srgbClr val="212529"/>
              </a:solidFill>
              <a:effectLst/>
            </a:endParaRPr>
          </a:p>
          <a:p>
            <a:endParaRPr lang="en-GB" dirty="0"/>
          </a:p>
        </p:txBody>
      </p:sp>
    </p:spTree>
    <p:extLst>
      <p:ext uri="{BB962C8B-B14F-4D97-AF65-F5344CB8AC3E}">
        <p14:creationId xmlns:p14="http://schemas.microsoft.com/office/powerpoint/2010/main" val="10850493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0408AAC-AA78-8B60-5ED3-2C867A08BA6C}"/>
              </a:ext>
            </a:extLst>
          </p:cNvPr>
          <p:cNvSpPr txBox="1"/>
          <p:nvPr/>
        </p:nvSpPr>
        <p:spPr>
          <a:xfrm>
            <a:off x="339365" y="6033159"/>
            <a:ext cx="8465270" cy="707886"/>
          </a:xfrm>
          <a:prstGeom prst="rect">
            <a:avLst/>
          </a:prstGeom>
          <a:noFill/>
        </p:spPr>
        <p:txBody>
          <a:bodyPr wrap="square" rtlCol="0">
            <a:spAutoFit/>
          </a:bodyPr>
          <a:lstStyle/>
          <a:p>
            <a:r>
              <a:rPr lang="en-GB" sz="2000" dirty="0"/>
              <a:t>The National Archaeological Museum in Naples, Italy, placed this particularly famous vase by the </a:t>
            </a:r>
            <a:r>
              <a:rPr lang="en-GB" sz="2000" dirty="0" err="1"/>
              <a:t>Kleophrades</a:t>
            </a:r>
            <a:r>
              <a:rPr lang="en-GB" sz="2000" dirty="0"/>
              <a:t> Painter in its own case in the middle of a room. </a:t>
            </a:r>
          </a:p>
        </p:txBody>
      </p:sp>
      <p:pic>
        <p:nvPicPr>
          <p:cNvPr id="5" name="Picture 4">
            <a:extLst>
              <a:ext uri="{FF2B5EF4-FFF2-40B4-BE49-F238E27FC236}">
                <a16:creationId xmlns:a16="http://schemas.microsoft.com/office/drawing/2014/main" id="{185C92DA-4104-EB50-4887-E17AB0075D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997844"/>
          </a:xfrm>
          <a:prstGeom prst="rect">
            <a:avLst/>
          </a:prstGeom>
        </p:spPr>
      </p:pic>
    </p:spTree>
    <p:extLst>
      <p:ext uri="{BB962C8B-B14F-4D97-AF65-F5344CB8AC3E}">
        <p14:creationId xmlns:p14="http://schemas.microsoft.com/office/powerpoint/2010/main" val="13063193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2FE0BB8-41B6-D341-25AF-39E7A9F00D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883"/>
            <a:ext cx="9144000" cy="6842234"/>
          </a:xfrm>
          <a:prstGeom prst="rect">
            <a:avLst/>
          </a:prstGeom>
        </p:spPr>
      </p:pic>
      <p:sp>
        <p:nvSpPr>
          <p:cNvPr id="4" name="TextBox 3">
            <a:extLst>
              <a:ext uri="{FF2B5EF4-FFF2-40B4-BE49-F238E27FC236}">
                <a16:creationId xmlns:a16="http://schemas.microsoft.com/office/drawing/2014/main" id="{C6554AAB-7EE9-BFD2-D809-311E45C4B95B}"/>
              </a:ext>
            </a:extLst>
          </p:cNvPr>
          <p:cNvSpPr txBox="1"/>
          <p:nvPr/>
        </p:nvSpPr>
        <p:spPr>
          <a:xfrm>
            <a:off x="296945" y="4873658"/>
            <a:ext cx="8550111" cy="1323439"/>
          </a:xfrm>
          <a:prstGeom prst="rect">
            <a:avLst/>
          </a:prstGeom>
          <a:noFill/>
        </p:spPr>
        <p:txBody>
          <a:bodyPr wrap="square" rtlCol="0">
            <a:spAutoFit/>
          </a:bodyPr>
          <a:lstStyle/>
          <a:p>
            <a:r>
              <a:rPr lang="en-GB" sz="2000" dirty="0">
                <a:solidFill>
                  <a:schemeClr val="bg1"/>
                </a:solidFill>
              </a:rPr>
              <a:t>The National Museum in Warsaw, Poland, created a chronological room. </a:t>
            </a:r>
          </a:p>
          <a:p>
            <a:r>
              <a:rPr lang="en-GB" sz="2000" dirty="0">
                <a:solidFill>
                  <a:schemeClr val="bg1"/>
                </a:solidFill>
              </a:rPr>
              <a:t>Vases go from older to newer as you walk from left to right in the room. </a:t>
            </a:r>
          </a:p>
          <a:p>
            <a:r>
              <a:rPr lang="en-GB" sz="2000" dirty="0">
                <a:solidFill>
                  <a:schemeClr val="bg1"/>
                </a:solidFill>
              </a:rPr>
              <a:t>In the centre, they chose some vases to appear alone as ‘stars’. </a:t>
            </a:r>
          </a:p>
          <a:p>
            <a:r>
              <a:rPr lang="en-GB" sz="2000" dirty="0">
                <a:solidFill>
                  <a:schemeClr val="bg1"/>
                </a:solidFill>
              </a:rPr>
              <a:t>The central vase in this image was used to make Panoply’s </a:t>
            </a:r>
            <a:r>
              <a:rPr lang="en-GB" sz="2000" i="1" dirty="0">
                <a:solidFill>
                  <a:schemeClr val="bg1"/>
                </a:solidFill>
                <a:hlinkClick r:id="rId3"/>
              </a:rPr>
              <a:t>Sappho 44 </a:t>
            </a:r>
            <a:r>
              <a:rPr lang="en-GB" sz="2000" dirty="0">
                <a:solidFill>
                  <a:schemeClr val="bg1"/>
                </a:solidFill>
                <a:hlinkClick r:id="rId3"/>
              </a:rPr>
              <a:t>animation</a:t>
            </a:r>
            <a:r>
              <a:rPr lang="en-GB" sz="2000" dirty="0">
                <a:solidFill>
                  <a:schemeClr val="bg1"/>
                </a:solidFill>
              </a:rPr>
              <a:t>.  </a:t>
            </a:r>
          </a:p>
        </p:txBody>
      </p:sp>
    </p:spTree>
    <p:extLst>
      <p:ext uri="{BB962C8B-B14F-4D97-AF65-F5344CB8AC3E}">
        <p14:creationId xmlns:p14="http://schemas.microsoft.com/office/powerpoint/2010/main" val="80939268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CAA3842-8C6A-E9B7-557C-46B96576E5A1}"/>
              </a:ext>
            </a:extLst>
          </p:cNvPr>
          <p:cNvSpPr txBox="1"/>
          <p:nvPr/>
        </p:nvSpPr>
        <p:spPr>
          <a:xfrm>
            <a:off x="1008669" y="5505251"/>
            <a:ext cx="7126663" cy="1200329"/>
          </a:xfrm>
          <a:prstGeom prst="rect">
            <a:avLst/>
          </a:prstGeom>
          <a:noFill/>
        </p:spPr>
        <p:txBody>
          <a:bodyPr wrap="square" rtlCol="0">
            <a:spAutoFit/>
          </a:bodyPr>
          <a:lstStyle/>
          <a:p>
            <a:r>
              <a:rPr lang="en-GB" dirty="0"/>
              <a:t>Other rooms in the National Museum in Warsaw are laid out by theme. The theme of this case is </a:t>
            </a:r>
            <a:r>
              <a:rPr lang="en-GB" b="1" dirty="0"/>
              <a:t>Mythology</a:t>
            </a:r>
            <a:r>
              <a:rPr lang="en-GB" dirty="0"/>
              <a:t>. Figures from several different myths can be seen on these vases. The vase on the bottom left was used to create Panoply’s </a:t>
            </a:r>
            <a:r>
              <a:rPr lang="en-GB" i="1" dirty="0">
                <a:hlinkClick r:id="rId2"/>
              </a:rPr>
              <a:t>Heracles and the Erymanthian Boar</a:t>
            </a:r>
            <a:r>
              <a:rPr lang="en-GB" dirty="0">
                <a:hlinkClick r:id="rId2"/>
              </a:rPr>
              <a:t> </a:t>
            </a:r>
            <a:r>
              <a:rPr lang="en-GB" dirty="0"/>
              <a:t>animation.</a:t>
            </a:r>
          </a:p>
        </p:txBody>
      </p:sp>
      <p:pic>
        <p:nvPicPr>
          <p:cNvPr id="5" name="Picture 4">
            <a:extLst>
              <a:ext uri="{FF2B5EF4-FFF2-40B4-BE49-F238E27FC236}">
                <a16:creationId xmlns:a16="http://schemas.microsoft.com/office/drawing/2014/main" id="{239610FE-28AA-16C9-DA23-63E3CB2CFE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361410"/>
          </a:xfrm>
          <a:prstGeom prst="rect">
            <a:avLst/>
          </a:prstGeom>
        </p:spPr>
      </p:pic>
    </p:spTree>
    <p:extLst>
      <p:ext uri="{BB962C8B-B14F-4D97-AF65-F5344CB8AC3E}">
        <p14:creationId xmlns:p14="http://schemas.microsoft.com/office/powerpoint/2010/main" val="331301140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0776711-6D17-8E45-8AD1-93583B822CE7}"/>
              </a:ext>
            </a:extLst>
          </p:cNvPr>
          <p:cNvPicPr>
            <a:picLocks noChangeAspect="1"/>
          </p:cNvPicPr>
          <p:nvPr/>
        </p:nvPicPr>
        <p:blipFill>
          <a:blip r:embed="rId2">
            <a:extLst>
              <a:ext uri="{28A0092B-C50C-407E-A947-70E740481C1C}">
                <a14:useLocalDpi xmlns:a14="http://schemas.microsoft.com/office/drawing/2010/main" val="0"/>
              </a:ext>
            </a:extLst>
          </a:blip>
          <a:srcRect t="3834"/>
          <a:stretch/>
        </p:blipFill>
        <p:spPr>
          <a:xfrm>
            <a:off x="828712" y="141400"/>
            <a:ext cx="7886369" cy="5674936"/>
          </a:xfrm>
          <a:prstGeom prst="rect">
            <a:avLst/>
          </a:prstGeom>
        </p:spPr>
      </p:pic>
      <p:sp>
        <p:nvSpPr>
          <p:cNvPr id="8" name="TextBox 7">
            <a:extLst>
              <a:ext uri="{FF2B5EF4-FFF2-40B4-BE49-F238E27FC236}">
                <a16:creationId xmlns:a16="http://schemas.microsoft.com/office/drawing/2014/main" id="{76E44AF6-E2AA-309C-BF67-683C079D3770}"/>
              </a:ext>
            </a:extLst>
          </p:cNvPr>
          <p:cNvSpPr txBox="1"/>
          <p:nvPr/>
        </p:nvSpPr>
        <p:spPr>
          <a:xfrm>
            <a:off x="311084" y="5863464"/>
            <a:ext cx="8521832" cy="1015663"/>
          </a:xfrm>
          <a:prstGeom prst="rect">
            <a:avLst/>
          </a:prstGeom>
          <a:noFill/>
        </p:spPr>
        <p:txBody>
          <a:bodyPr wrap="square" rtlCol="0">
            <a:spAutoFit/>
          </a:bodyPr>
          <a:lstStyle/>
          <a:p>
            <a:r>
              <a:rPr lang="en-GB" sz="2000" dirty="0"/>
              <a:t>Where an object is positioned and what its case is like affects how it is seen. </a:t>
            </a:r>
          </a:p>
          <a:p>
            <a:r>
              <a:rPr lang="en-GB" sz="2000" dirty="0"/>
              <a:t>Seen from the front, this case in the Museum of Antiquities in Munich, Germany features a vase in the shape of a Black African man’s head…</a:t>
            </a:r>
          </a:p>
        </p:txBody>
      </p:sp>
    </p:spTree>
    <p:extLst>
      <p:ext uri="{BB962C8B-B14F-4D97-AF65-F5344CB8AC3E}">
        <p14:creationId xmlns:p14="http://schemas.microsoft.com/office/powerpoint/2010/main" val="40867266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CA994D2-87DC-36B4-ADAD-55B50FA5897C}"/>
              </a:ext>
            </a:extLst>
          </p:cNvPr>
          <p:cNvPicPr>
            <a:picLocks noChangeAspect="1"/>
          </p:cNvPicPr>
          <p:nvPr/>
        </p:nvPicPr>
        <p:blipFill>
          <a:blip r:embed="rId2">
            <a:extLst>
              <a:ext uri="{28A0092B-C50C-407E-A947-70E740481C1C}">
                <a14:useLocalDpi xmlns:a14="http://schemas.microsoft.com/office/drawing/2010/main" val="0"/>
              </a:ext>
            </a:extLst>
          </a:blip>
          <a:srcRect l="10585" t="11239" r="3827" b="8116"/>
          <a:stretch/>
        </p:blipFill>
        <p:spPr>
          <a:xfrm rot="5400000">
            <a:off x="-179353" y="942923"/>
            <a:ext cx="4987264" cy="3516198"/>
          </a:xfrm>
          <a:prstGeom prst="rect">
            <a:avLst/>
          </a:prstGeom>
        </p:spPr>
      </p:pic>
      <p:sp>
        <p:nvSpPr>
          <p:cNvPr id="4" name="TextBox 3">
            <a:extLst>
              <a:ext uri="{FF2B5EF4-FFF2-40B4-BE49-F238E27FC236}">
                <a16:creationId xmlns:a16="http://schemas.microsoft.com/office/drawing/2014/main" id="{0EBAC4A1-4108-0048-FDEC-09F3C1A06906}"/>
              </a:ext>
            </a:extLst>
          </p:cNvPr>
          <p:cNvSpPr txBox="1"/>
          <p:nvPr/>
        </p:nvSpPr>
        <p:spPr>
          <a:xfrm>
            <a:off x="405353" y="5373279"/>
            <a:ext cx="8333295" cy="1400383"/>
          </a:xfrm>
          <a:prstGeom prst="rect">
            <a:avLst/>
          </a:prstGeom>
          <a:noFill/>
        </p:spPr>
        <p:txBody>
          <a:bodyPr wrap="square" rtlCol="0">
            <a:spAutoFit/>
          </a:bodyPr>
          <a:lstStyle/>
          <a:p>
            <a:pPr>
              <a:spcAft>
                <a:spcPts val="600"/>
              </a:spcAft>
            </a:pPr>
            <a:r>
              <a:rPr lang="en-GB" sz="2000" dirty="0"/>
              <a:t>…When seen from the side of the case, visitors can see that it’s a Janiform vase (two heads, after Janus), with a Greek head forming the second side.</a:t>
            </a:r>
          </a:p>
          <a:p>
            <a:r>
              <a:rPr lang="en-GB" sz="2000" dirty="0"/>
              <a:t>For more on Africans in ancient Greek pottery, see this </a:t>
            </a:r>
            <a:r>
              <a:rPr lang="en-GB" sz="2000" dirty="0">
                <a:hlinkClick r:id="rId3"/>
              </a:rPr>
              <a:t>interview on the Panoply Blog</a:t>
            </a:r>
            <a:r>
              <a:rPr lang="en-GB" sz="2000" dirty="0"/>
              <a:t>.</a:t>
            </a:r>
            <a:endParaRPr lang="en-GB" dirty="0"/>
          </a:p>
        </p:txBody>
      </p:sp>
      <p:pic>
        <p:nvPicPr>
          <p:cNvPr id="5" name="Picture 4">
            <a:extLst>
              <a:ext uri="{FF2B5EF4-FFF2-40B4-BE49-F238E27FC236}">
                <a16:creationId xmlns:a16="http://schemas.microsoft.com/office/drawing/2014/main" id="{238E3CA9-1C52-4069-AE53-091CA4976BAD}"/>
              </a:ext>
            </a:extLst>
          </p:cNvPr>
          <p:cNvPicPr>
            <a:picLocks noChangeAspect="1"/>
          </p:cNvPicPr>
          <p:nvPr/>
        </p:nvPicPr>
        <p:blipFill>
          <a:blip r:embed="rId4">
            <a:extLst>
              <a:ext uri="{28A0092B-C50C-407E-A947-70E740481C1C}">
                <a14:useLocalDpi xmlns:a14="http://schemas.microsoft.com/office/drawing/2010/main" val="0"/>
              </a:ext>
            </a:extLst>
          </a:blip>
          <a:srcRect r="13019"/>
          <a:stretch/>
        </p:blipFill>
        <p:spPr>
          <a:xfrm>
            <a:off x="4680323" y="207390"/>
            <a:ext cx="3652973" cy="4970165"/>
          </a:xfrm>
          <a:prstGeom prst="rect">
            <a:avLst/>
          </a:prstGeom>
        </p:spPr>
      </p:pic>
    </p:spTree>
    <p:extLst>
      <p:ext uri="{BB962C8B-B14F-4D97-AF65-F5344CB8AC3E}">
        <p14:creationId xmlns:p14="http://schemas.microsoft.com/office/powerpoint/2010/main" val="218896663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C746C-B502-5394-7225-ABCCD0A33BC9}"/>
              </a:ext>
            </a:extLst>
          </p:cNvPr>
          <p:cNvSpPr>
            <a:spLocks noGrp="1"/>
          </p:cNvSpPr>
          <p:nvPr>
            <p:ph type="title"/>
          </p:nvPr>
        </p:nvSpPr>
        <p:spPr>
          <a:xfrm>
            <a:off x="628650" y="1015575"/>
            <a:ext cx="7886700" cy="1325563"/>
          </a:xfrm>
        </p:spPr>
        <p:txBody>
          <a:bodyPr>
            <a:normAutofit/>
          </a:bodyPr>
          <a:lstStyle/>
          <a:p>
            <a:r>
              <a:rPr lang="en-GB" dirty="0"/>
              <a:t>What will you do with the background around the objects?</a:t>
            </a:r>
          </a:p>
        </p:txBody>
      </p:sp>
    </p:spTree>
    <p:extLst>
      <p:ext uri="{BB962C8B-B14F-4D97-AF65-F5344CB8AC3E}">
        <p14:creationId xmlns:p14="http://schemas.microsoft.com/office/powerpoint/2010/main" val="60803577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F89EE8-79C1-2B11-7611-107278359D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7757" y="374715"/>
            <a:ext cx="6548486" cy="4911365"/>
          </a:xfrm>
          <a:prstGeom prst="rect">
            <a:avLst/>
          </a:prstGeom>
        </p:spPr>
      </p:pic>
      <p:sp>
        <p:nvSpPr>
          <p:cNvPr id="4" name="TextBox 3">
            <a:extLst>
              <a:ext uri="{FF2B5EF4-FFF2-40B4-BE49-F238E27FC236}">
                <a16:creationId xmlns:a16="http://schemas.microsoft.com/office/drawing/2014/main" id="{492B1A22-AB91-69FC-AEFB-DC9E27EB679F}"/>
              </a:ext>
            </a:extLst>
          </p:cNvPr>
          <p:cNvSpPr txBox="1"/>
          <p:nvPr/>
        </p:nvSpPr>
        <p:spPr>
          <a:xfrm>
            <a:off x="1297758" y="5580668"/>
            <a:ext cx="6548485" cy="1015663"/>
          </a:xfrm>
          <a:prstGeom prst="rect">
            <a:avLst/>
          </a:prstGeom>
          <a:noFill/>
        </p:spPr>
        <p:txBody>
          <a:bodyPr wrap="square" rtlCol="0">
            <a:spAutoFit/>
          </a:bodyPr>
          <a:lstStyle/>
          <a:p>
            <a:r>
              <a:rPr lang="en-GB" sz="2000" dirty="0"/>
              <a:t>Sometimes a curator might like the theme of a case or a room to extend onto the walls of the room, as we see here in the Natural History Museum, London. </a:t>
            </a:r>
          </a:p>
        </p:txBody>
      </p:sp>
    </p:spTree>
    <p:extLst>
      <p:ext uri="{BB962C8B-B14F-4D97-AF65-F5344CB8AC3E}">
        <p14:creationId xmlns:p14="http://schemas.microsoft.com/office/powerpoint/2010/main" val="270707269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A77930-17CF-2A0B-ACF4-34B48F758D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0064" y="0"/>
            <a:ext cx="7623873" cy="5704760"/>
          </a:xfrm>
          <a:prstGeom prst="rect">
            <a:avLst/>
          </a:prstGeom>
        </p:spPr>
      </p:pic>
      <p:sp>
        <p:nvSpPr>
          <p:cNvPr id="2" name="TextBox 1">
            <a:extLst>
              <a:ext uri="{FF2B5EF4-FFF2-40B4-BE49-F238E27FC236}">
                <a16:creationId xmlns:a16="http://schemas.microsoft.com/office/drawing/2014/main" id="{26EBBDCF-00B4-913C-A66A-A731452323B1}"/>
              </a:ext>
            </a:extLst>
          </p:cNvPr>
          <p:cNvSpPr txBox="1"/>
          <p:nvPr/>
        </p:nvSpPr>
        <p:spPr>
          <a:xfrm>
            <a:off x="490194" y="5797484"/>
            <a:ext cx="8163612" cy="1015663"/>
          </a:xfrm>
          <a:prstGeom prst="rect">
            <a:avLst/>
          </a:prstGeom>
          <a:noFill/>
        </p:spPr>
        <p:txBody>
          <a:bodyPr wrap="square" rtlCol="0">
            <a:spAutoFit/>
          </a:bodyPr>
          <a:lstStyle/>
          <a:p>
            <a:r>
              <a:rPr lang="en-GB" sz="2000" b="0" i="0" u="none" strike="noStrike" dirty="0">
                <a:effectLst/>
              </a:rPr>
              <a:t>The National Museum of Antiquities in Leiden, The Netherlands, used a large photograph on the wall to give a sense of the landscape where these objects came from. It also adds colour to the room.</a:t>
            </a:r>
            <a:endParaRPr lang="en-GB" dirty="0"/>
          </a:p>
        </p:txBody>
      </p:sp>
    </p:spTree>
    <p:extLst>
      <p:ext uri="{BB962C8B-B14F-4D97-AF65-F5344CB8AC3E}">
        <p14:creationId xmlns:p14="http://schemas.microsoft.com/office/powerpoint/2010/main" val="163676486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07149E1-40B1-D5FA-3333-5E28ED67256F}"/>
              </a:ext>
            </a:extLst>
          </p:cNvPr>
          <p:cNvSpPr txBox="1"/>
          <p:nvPr/>
        </p:nvSpPr>
        <p:spPr>
          <a:xfrm>
            <a:off x="740004" y="5755557"/>
            <a:ext cx="7663992" cy="1015663"/>
          </a:xfrm>
          <a:prstGeom prst="rect">
            <a:avLst/>
          </a:prstGeom>
          <a:noFill/>
        </p:spPr>
        <p:txBody>
          <a:bodyPr wrap="square" rtlCol="0">
            <a:spAutoFit/>
          </a:bodyPr>
          <a:lstStyle/>
          <a:p>
            <a:r>
              <a:rPr lang="en-GB" sz="2000" dirty="0"/>
              <a:t>Sometimes even just a striking colour might be chosen to serve as a backdrop that makes an object stand out, as in this use of red to highlight a white object in </a:t>
            </a:r>
            <a:r>
              <a:rPr lang="en-GB" sz="2000" b="0" i="0" dirty="0">
                <a:solidFill>
                  <a:srgbClr val="1F1F1F"/>
                </a:solidFill>
                <a:effectLst/>
              </a:rPr>
              <a:t>The Archaeological Museum of Paros, Greece.</a:t>
            </a:r>
            <a:endParaRPr lang="en-GB" sz="2000" dirty="0"/>
          </a:p>
        </p:txBody>
      </p:sp>
      <p:pic>
        <p:nvPicPr>
          <p:cNvPr id="5" name="Picture 4">
            <a:extLst>
              <a:ext uri="{FF2B5EF4-FFF2-40B4-BE49-F238E27FC236}">
                <a16:creationId xmlns:a16="http://schemas.microsoft.com/office/drawing/2014/main" id="{5BF77BB3-B55F-C314-F429-7BA0AE270C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6414" y="1385"/>
            <a:ext cx="7651172" cy="5739539"/>
          </a:xfrm>
          <a:prstGeom prst="rect">
            <a:avLst/>
          </a:prstGeom>
        </p:spPr>
      </p:pic>
    </p:spTree>
    <p:extLst>
      <p:ext uri="{BB962C8B-B14F-4D97-AF65-F5344CB8AC3E}">
        <p14:creationId xmlns:p14="http://schemas.microsoft.com/office/powerpoint/2010/main" val="104454299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B8A0EE0-533B-A950-9E52-418B139C65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5229" y="141402"/>
            <a:ext cx="7013542" cy="5260157"/>
          </a:xfrm>
          <a:prstGeom prst="rect">
            <a:avLst/>
          </a:prstGeom>
        </p:spPr>
      </p:pic>
      <p:sp>
        <p:nvSpPr>
          <p:cNvPr id="4" name="TextBox 3">
            <a:extLst>
              <a:ext uri="{FF2B5EF4-FFF2-40B4-BE49-F238E27FC236}">
                <a16:creationId xmlns:a16="http://schemas.microsoft.com/office/drawing/2014/main" id="{DA85EBFF-DCA0-B3AD-A0F8-D6756F69B5F9}"/>
              </a:ext>
            </a:extLst>
          </p:cNvPr>
          <p:cNvSpPr txBox="1"/>
          <p:nvPr/>
        </p:nvSpPr>
        <p:spPr>
          <a:xfrm>
            <a:off x="377072" y="5450277"/>
            <a:ext cx="8389856" cy="1323439"/>
          </a:xfrm>
          <a:prstGeom prst="rect">
            <a:avLst/>
          </a:prstGeom>
          <a:noFill/>
        </p:spPr>
        <p:txBody>
          <a:bodyPr wrap="square" rtlCol="0">
            <a:spAutoFit/>
          </a:bodyPr>
          <a:lstStyle/>
          <a:p>
            <a:r>
              <a:rPr lang="en-GB" sz="2000" b="0" i="0" dirty="0">
                <a:solidFill>
                  <a:srgbClr val="1F1F1F"/>
                </a:solidFill>
                <a:effectLst/>
              </a:rPr>
              <a:t>The Archaeological Museum of Paros also used red behind this white inscription – words carved into stone. It would normally be the curator’s decision regarding whether the </a:t>
            </a:r>
            <a:r>
              <a:rPr lang="en-GB" sz="2000" dirty="0">
                <a:solidFill>
                  <a:srgbClr val="1F1F1F"/>
                </a:solidFill>
              </a:rPr>
              <a:t>text on this object would be shown on an easier to read label and whether it should be translated into other languages.</a:t>
            </a:r>
            <a:endParaRPr lang="en-GB" sz="2000" dirty="0"/>
          </a:p>
        </p:txBody>
      </p:sp>
    </p:spTree>
    <p:extLst>
      <p:ext uri="{BB962C8B-B14F-4D97-AF65-F5344CB8AC3E}">
        <p14:creationId xmlns:p14="http://schemas.microsoft.com/office/powerpoint/2010/main" val="17977800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577A38-9C00-B6FE-C514-ED66CE5AB0E0}"/>
              </a:ext>
            </a:extLst>
          </p:cNvPr>
          <p:cNvSpPr>
            <a:spLocks noGrp="1"/>
          </p:cNvSpPr>
          <p:nvPr>
            <p:ph type="title"/>
          </p:nvPr>
        </p:nvSpPr>
        <p:spPr/>
        <p:txBody>
          <a:bodyPr/>
          <a:lstStyle/>
          <a:p>
            <a:r>
              <a:rPr lang="en-GB" dirty="0">
                <a:latin typeface="+mn-lt"/>
              </a:rPr>
              <a:t>Where does the word ‘curator’ come from?</a:t>
            </a:r>
          </a:p>
        </p:txBody>
      </p:sp>
      <p:sp>
        <p:nvSpPr>
          <p:cNvPr id="3" name="Content Placeholder 2">
            <a:extLst>
              <a:ext uri="{FF2B5EF4-FFF2-40B4-BE49-F238E27FC236}">
                <a16:creationId xmlns:a16="http://schemas.microsoft.com/office/drawing/2014/main" id="{E907169C-017B-8D7C-AF15-AE79EB91CA6C}"/>
              </a:ext>
            </a:extLst>
          </p:cNvPr>
          <p:cNvSpPr>
            <a:spLocks noGrp="1"/>
          </p:cNvSpPr>
          <p:nvPr>
            <p:ph idx="1"/>
          </p:nvPr>
        </p:nvSpPr>
        <p:spPr>
          <a:xfrm>
            <a:off x="628650" y="1825625"/>
            <a:ext cx="7886700" cy="4773138"/>
          </a:xfrm>
        </p:spPr>
        <p:txBody>
          <a:bodyPr>
            <a:normAutofit fontScale="92500" lnSpcReduction="10000"/>
          </a:bodyPr>
          <a:lstStyle/>
          <a:p>
            <a:r>
              <a:rPr lang="en-GB" b="0" i="0" dirty="0">
                <a:solidFill>
                  <a:srgbClr val="0A1B27"/>
                </a:solidFill>
                <a:effectLst/>
              </a:rPr>
              <a:t>‘Curator’ comes from the Latin word </a:t>
            </a:r>
            <a:r>
              <a:rPr lang="en-GB" b="0" i="1" dirty="0" err="1">
                <a:solidFill>
                  <a:srgbClr val="0A1B27"/>
                </a:solidFill>
                <a:effectLst/>
              </a:rPr>
              <a:t>cūrātor</a:t>
            </a:r>
            <a:r>
              <a:rPr lang="en-GB" b="0" i="0" dirty="0">
                <a:solidFill>
                  <a:srgbClr val="0A1B27"/>
                </a:solidFill>
                <a:effectLst/>
              </a:rPr>
              <a:t>’ one who looks after, superintendent, guardian,’ from </a:t>
            </a:r>
            <a:r>
              <a:rPr lang="en-GB" b="0" i="1" dirty="0" err="1">
                <a:solidFill>
                  <a:srgbClr val="0A1B27"/>
                </a:solidFill>
                <a:effectLst/>
              </a:rPr>
              <a:t>cūrāre</a:t>
            </a:r>
            <a:r>
              <a:rPr lang="en-GB" b="0" i="0" dirty="0">
                <a:solidFill>
                  <a:srgbClr val="0A1B27"/>
                </a:solidFill>
                <a:effectLst/>
              </a:rPr>
              <a:t>’ to watch over, attend’.</a:t>
            </a:r>
          </a:p>
          <a:p>
            <a:r>
              <a:rPr lang="en-GB" dirty="0">
                <a:solidFill>
                  <a:srgbClr val="0A1B27"/>
                </a:solidFill>
              </a:rPr>
              <a:t>You may know related words:</a:t>
            </a:r>
          </a:p>
          <a:p>
            <a:pPr marL="0" indent="0">
              <a:buNone/>
            </a:pPr>
            <a:r>
              <a:rPr lang="en-GB" dirty="0">
                <a:solidFill>
                  <a:srgbClr val="0A1B27"/>
                </a:solidFill>
              </a:rPr>
              <a:t>Cure – to heal by looking after.</a:t>
            </a:r>
          </a:p>
          <a:p>
            <a:pPr marL="0" indent="0">
              <a:buNone/>
            </a:pPr>
            <a:r>
              <a:rPr lang="en-GB" dirty="0">
                <a:solidFill>
                  <a:srgbClr val="0A1B27"/>
                </a:solidFill>
              </a:rPr>
              <a:t>Curate – as a noun (‘a curate’), a clergyman who looks after the members of a church. As a verb (‘to curate’), the work of looking after a collection.</a:t>
            </a:r>
          </a:p>
          <a:p>
            <a:pPr marL="0" indent="0">
              <a:buNone/>
            </a:pPr>
            <a:r>
              <a:rPr lang="en-GB" dirty="0">
                <a:solidFill>
                  <a:srgbClr val="0A1B27"/>
                </a:solidFill>
              </a:rPr>
              <a:t>Curious – wishing to know things; derived from a sense of being careful.</a:t>
            </a:r>
          </a:p>
          <a:p>
            <a:pPr marL="0" indent="0">
              <a:buNone/>
            </a:pPr>
            <a:r>
              <a:rPr lang="en-GB" dirty="0">
                <a:solidFill>
                  <a:srgbClr val="0A1B27"/>
                </a:solidFill>
              </a:rPr>
              <a:t>Curiosity – a feeling of being curious, or an object people might be curious about, that is wish to know more about.</a:t>
            </a:r>
          </a:p>
          <a:p>
            <a:endParaRPr lang="en-GB" dirty="0"/>
          </a:p>
          <a:p>
            <a:endParaRPr lang="en-GB" dirty="0"/>
          </a:p>
        </p:txBody>
      </p:sp>
    </p:spTree>
    <p:extLst>
      <p:ext uri="{BB962C8B-B14F-4D97-AF65-F5344CB8AC3E}">
        <p14:creationId xmlns:p14="http://schemas.microsoft.com/office/powerpoint/2010/main" val="186390343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3880268-405C-7F4B-64BB-5FEDCFE1A097}"/>
              </a:ext>
            </a:extLst>
          </p:cNvPr>
          <p:cNvSpPr/>
          <p:nvPr/>
        </p:nvSpPr>
        <p:spPr>
          <a:xfrm>
            <a:off x="301657" y="3685880"/>
            <a:ext cx="2611225" cy="2862322"/>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7172F8FD-6FA8-FA6F-0BBA-23DD9840E7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60179"/>
            <a:ext cx="9144000" cy="6337641"/>
          </a:xfrm>
          <a:prstGeom prst="rect">
            <a:avLst/>
          </a:prstGeom>
        </p:spPr>
      </p:pic>
      <p:sp>
        <p:nvSpPr>
          <p:cNvPr id="7" name="Rectangle 6">
            <a:extLst>
              <a:ext uri="{FF2B5EF4-FFF2-40B4-BE49-F238E27FC236}">
                <a16:creationId xmlns:a16="http://schemas.microsoft.com/office/drawing/2014/main" id="{ABD1A918-E03E-374D-CD22-84CA2E547D5D}"/>
              </a:ext>
            </a:extLst>
          </p:cNvPr>
          <p:cNvSpPr/>
          <p:nvPr/>
        </p:nvSpPr>
        <p:spPr>
          <a:xfrm>
            <a:off x="301657" y="3685880"/>
            <a:ext cx="2611225" cy="286232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D2AE3A46-5A7E-FA91-A56D-8D97CDCAB637}"/>
              </a:ext>
            </a:extLst>
          </p:cNvPr>
          <p:cNvSpPr txBox="1"/>
          <p:nvPr/>
        </p:nvSpPr>
        <p:spPr>
          <a:xfrm>
            <a:off x="301657" y="3685880"/>
            <a:ext cx="2611225" cy="2862322"/>
          </a:xfrm>
          <a:prstGeom prst="rect">
            <a:avLst/>
          </a:prstGeom>
          <a:noFill/>
        </p:spPr>
        <p:txBody>
          <a:bodyPr wrap="square" rtlCol="0">
            <a:spAutoFit/>
          </a:bodyPr>
          <a:lstStyle/>
          <a:p>
            <a:r>
              <a:rPr lang="en-GB" dirty="0"/>
              <a:t>Don’t forget the seats! </a:t>
            </a:r>
          </a:p>
          <a:p>
            <a:r>
              <a:rPr lang="en-GB" dirty="0"/>
              <a:t>It might be a curator’s job to consider other things in a museum, such as where to put seats or benches for people who cannot stand up for very long, or who might like to look at an object for a long time.</a:t>
            </a:r>
          </a:p>
        </p:txBody>
      </p:sp>
    </p:spTree>
    <p:extLst>
      <p:ext uri="{BB962C8B-B14F-4D97-AF65-F5344CB8AC3E}">
        <p14:creationId xmlns:p14="http://schemas.microsoft.com/office/powerpoint/2010/main" val="165795923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C746C-B502-5394-7225-ABCCD0A33BC9}"/>
              </a:ext>
            </a:extLst>
          </p:cNvPr>
          <p:cNvSpPr>
            <a:spLocks noGrp="1"/>
          </p:cNvSpPr>
          <p:nvPr>
            <p:ph type="title"/>
          </p:nvPr>
        </p:nvSpPr>
        <p:spPr>
          <a:xfrm>
            <a:off x="628650" y="514315"/>
            <a:ext cx="7886700" cy="1325563"/>
          </a:xfrm>
        </p:spPr>
        <p:txBody>
          <a:bodyPr>
            <a:normAutofit/>
          </a:bodyPr>
          <a:lstStyle/>
          <a:p>
            <a:r>
              <a:rPr lang="en-GB" dirty="0"/>
              <a:t>Will you add any extra things to accompany the objects?</a:t>
            </a:r>
          </a:p>
        </p:txBody>
      </p:sp>
      <p:sp>
        <p:nvSpPr>
          <p:cNvPr id="3" name="Content Placeholder 2">
            <a:extLst>
              <a:ext uri="{FF2B5EF4-FFF2-40B4-BE49-F238E27FC236}">
                <a16:creationId xmlns:a16="http://schemas.microsoft.com/office/drawing/2014/main" id="{0E3C60D1-EBE4-92B0-7506-8378CA7E0540}"/>
              </a:ext>
            </a:extLst>
          </p:cNvPr>
          <p:cNvSpPr>
            <a:spLocks noGrp="1"/>
          </p:cNvSpPr>
          <p:nvPr>
            <p:ph idx="1"/>
          </p:nvPr>
        </p:nvSpPr>
        <p:spPr>
          <a:xfrm>
            <a:off x="628650" y="1992347"/>
            <a:ext cx="7886700" cy="4351338"/>
          </a:xfrm>
        </p:spPr>
        <p:txBody>
          <a:bodyPr>
            <a:normAutofit/>
          </a:bodyPr>
          <a:lstStyle/>
          <a:p>
            <a:pPr marL="0" indent="0">
              <a:buNone/>
            </a:pPr>
            <a:r>
              <a:rPr lang="en-GB" sz="3200" dirty="0"/>
              <a:t>Some common items are:</a:t>
            </a:r>
          </a:p>
          <a:p>
            <a:r>
              <a:rPr lang="en-GB" dirty="0"/>
              <a:t>Illustrations</a:t>
            </a:r>
          </a:p>
          <a:p>
            <a:r>
              <a:rPr lang="en-GB" dirty="0"/>
              <a:t>Videos and Animations</a:t>
            </a:r>
          </a:p>
          <a:p>
            <a:r>
              <a:rPr lang="en-GB" dirty="0"/>
              <a:t>Replicas that visitors can touch</a:t>
            </a:r>
          </a:p>
          <a:p>
            <a:r>
              <a:rPr lang="en-GB" dirty="0"/>
              <a:t>Maps</a:t>
            </a:r>
          </a:p>
          <a:p>
            <a:r>
              <a:rPr lang="en-GB" dirty="0"/>
              <a:t>Timelines</a:t>
            </a:r>
          </a:p>
          <a:p>
            <a:r>
              <a:rPr lang="en-GB" dirty="0"/>
              <a:t>Games</a:t>
            </a:r>
          </a:p>
          <a:p>
            <a:r>
              <a:rPr lang="en-GB" dirty="0"/>
              <a:t>Modern Artworks</a:t>
            </a:r>
          </a:p>
          <a:p>
            <a:pPr marL="0" indent="0">
              <a:buNone/>
            </a:pPr>
            <a:endParaRPr lang="en-GB" dirty="0"/>
          </a:p>
        </p:txBody>
      </p:sp>
    </p:spTree>
    <p:extLst>
      <p:ext uri="{BB962C8B-B14F-4D97-AF65-F5344CB8AC3E}">
        <p14:creationId xmlns:p14="http://schemas.microsoft.com/office/powerpoint/2010/main" val="209441092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8AB91E7-69B3-88BB-2761-4D771FDEAC7A}"/>
              </a:ext>
            </a:extLst>
          </p:cNvPr>
          <p:cNvSpPr txBox="1"/>
          <p:nvPr/>
        </p:nvSpPr>
        <p:spPr>
          <a:xfrm>
            <a:off x="5854046" y="1272619"/>
            <a:ext cx="3110845" cy="1938992"/>
          </a:xfrm>
          <a:prstGeom prst="rect">
            <a:avLst/>
          </a:prstGeom>
          <a:noFill/>
        </p:spPr>
        <p:txBody>
          <a:bodyPr wrap="square" rtlCol="0">
            <a:spAutoFit/>
          </a:bodyPr>
          <a:lstStyle/>
          <a:p>
            <a:r>
              <a:rPr lang="en-GB" sz="2000" dirty="0"/>
              <a:t>The Regional Archaeological Museum of Syracuse, Sicily, Italy, used a photograph of an ancient object (a frieze) to show what their object depicts (a shield band).</a:t>
            </a:r>
          </a:p>
        </p:txBody>
      </p:sp>
      <p:pic>
        <p:nvPicPr>
          <p:cNvPr id="5" name="Picture 4">
            <a:extLst>
              <a:ext uri="{FF2B5EF4-FFF2-40B4-BE49-F238E27FC236}">
                <a16:creationId xmlns:a16="http://schemas.microsoft.com/office/drawing/2014/main" id="{9F11A762-F80A-4D02-59C2-EDF1EA8F32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690" y="0"/>
            <a:ext cx="5132091" cy="6858000"/>
          </a:xfrm>
          <a:prstGeom prst="rect">
            <a:avLst/>
          </a:prstGeom>
        </p:spPr>
      </p:pic>
    </p:spTree>
    <p:extLst>
      <p:ext uri="{BB962C8B-B14F-4D97-AF65-F5344CB8AC3E}">
        <p14:creationId xmlns:p14="http://schemas.microsoft.com/office/powerpoint/2010/main" val="188476658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CF4225-405A-19E9-9058-016D1FBBC2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597"/>
            <a:ext cx="9144000" cy="6842806"/>
          </a:xfrm>
          <a:prstGeom prst="rect">
            <a:avLst/>
          </a:prstGeom>
        </p:spPr>
      </p:pic>
      <p:sp>
        <p:nvSpPr>
          <p:cNvPr id="2" name="TextBox 1">
            <a:extLst>
              <a:ext uri="{FF2B5EF4-FFF2-40B4-BE49-F238E27FC236}">
                <a16:creationId xmlns:a16="http://schemas.microsoft.com/office/drawing/2014/main" id="{CB553CC7-CCC9-4EAA-F60B-E8C5170EBD0F}"/>
              </a:ext>
            </a:extLst>
          </p:cNvPr>
          <p:cNvSpPr txBox="1"/>
          <p:nvPr/>
        </p:nvSpPr>
        <p:spPr>
          <a:xfrm>
            <a:off x="4223208" y="235671"/>
            <a:ext cx="4920792" cy="1323439"/>
          </a:xfrm>
          <a:prstGeom prst="rect">
            <a:avLst/>
          </a:prstGeom>
          <a:noFill/>
        </p:spPr>
        <p:txBody>
          <a:bodyPr wrap="square" rtlCol="0">
            <a:spAutoFit/>
          </a:bodyPr>
          <a:lstStyle/>
          <a:p>
            <a:r>
              <a:rPr lang="en-GB" sz="2000" dirty="0">
                <a:solidFill>
                  <a:schemeClr val="bg1"/>
                </a:solidFill>
              </a:rPr>
              <a:t>The same museum used these simple reconstruction illustrations to show how the broken parts of this object would once have fitted together.</a:t>
            </a:r>
          </a:p>
        </p:txBody>
      </p:sp>
    </p:spTree>
    <p:extLst>
      <p:ext uri="{BB962C8B-B14F-4D97-AF65-F5344CB8AC3E}">
        <p14:creationId xmlns:p14="http://schemas.microsoft.com/office/powerpoint/2010/main" val="407668454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04DB887-094A-CB3F-8A92-DA7FAE5B8575}"/>
              </a:ext>
            </a:extLst>
          </p:cNvPr>
          <p:cNvSpPr txBox="1"/>
          <p:nvPr/>
        </p:nvSpPr>
        <p:spPr>
          <a:xfrm>
            <a:off x="1590774" y="4901934"/>
            <a:ext cx="5962453" cy="1015663"/>
          </a:xfrm>
          <a:prstGeom prst="rect">
            <a:avLst/>
          </a:prstGeom>
          <a:noFill/>
        </p:spPr>
        <p:txBody>
          <a:bodyPr wrap="square" rtlCol="0">
            <a:spAutoFit/>
          </a:bodyPr>
          <a:lstStyle/>
          <a:p>
            <a:r>
              <a:rPr lang="it-IT" sz="2000" b="0" i="0" u="none" strike="noStrike" dirty="0">
                <a:effectLst/>
              </a:rPr>
              <a:t>The Pietro Griffo Regional Archaeology Museum in </a:t>
            </a:r>
            <a:r>
              <a:rPr lang="en-GB" sz="2000" dirty="0"/>
              <a:t>Agrigento, Sicily, Italy, used these simple images of animals to show which animals these bones came from.</a:t>
            </a:r>
          </a:p>
        </p:txBody>
      </p:sp>
      <p:pic>
        <p:nvPicPr>
          <p:cNvPr id="5" name="Picture 4">
            <a:extLst>
              <a:ext uri="{FF2B5EF4-FFF2-40B4-BE49-F238E27FC236}">
                <a16:creationId xmlns:a16="http://schemas.microsoft.com/office/drawing/2014/main" id="{54A13247-AB56-E309-2506-8AEA985DA7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27" y="0"/>
            <a:ext cx="9144000" cy="4525037"/>
          </a:xfrm>
          <a:prstGeom prst="rect">
            <a:avLst/>
          </a:prstGeom>
        </p:spPr>
      </p:pic>
    </p:spTree>
    <p:extLst>
      <p:ext uri="{BB962C8B-B14F-4D97-AF65-F5344CB8AC3E}">
        <p14:creationId xmlns:p14="http://schemas.microsoft.com/office/powerpoint/2010/main" val="112999555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CDEDBA3-011C-1395-657E-B03B1B0DEB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883"/>
            <a:ext cx="9144000" cy="6842234"/>
          </a:xfrm>
          <a:prstGeom prst="rect">
            <a:avLst/>
          </a:prstGeom>
        </p:spPr>
      </p:pic>
      <p:sp>
        <p:nvSpPr>
          <p:cNvPr id="2" name="TextBox 1">
            <a:extLst>
              <a:ext uri="{FF2B5EF4-FFF2-40B4-BE49-F238E27FC236}">
                <a16:creationId xmlns:a16="http://schemas.microsoft.com/office/drawing/2014/main" id="{F7C3A21C-5CF1-B9B4-F629-A0A61BF2F5F9}"/>
              </a:ext>
            </a:extLst>
          </p:cNvPr>
          <p:cNvSpPr txBox="1"/>
          <p:nvPr/>
        </p:nvSpPr>
        <p:spPr>
          <a:xfrm>
            <a:off x="4647415" y="377072"/>
            <a:ext cx="3073138" cy="1938992"/>
          </a:xfrm>
          <a:prstGeom prst="rect">
            <a:avLst/>
          </a:prstGeom>
          <a:noFill/>
        </p:spPr>
        <p:txBody>
          <a:bodyPr wrap="square" rtlCol="0">
            <a:spAutoFit/>
          </a:bodyPr>
          <a:lstStyle/>
          <a:p>
            <a:r>
              <a:rPr lang="en-GB" sz="2000" b="0" i="0" u="none" strike="noStrike" dirty="0">
                <a:solidFill>
                  <a:schemeClr val="bg1"/>
                </a:solidFill>
                <a:effectLst/>
              </a:rPr>
              <a:t>Curators at The National Museum of Antiquities in Leiden, The Netherlands, included this video of an excavation where some of their objects found.</a:t>
            </a:r>
            <a:endParaRPr lang="en-GB" sz="2000" dirty="0">
              <a:solidFill>
                <a:schemeClr val="bg1"/>
              </a:solidFill>
            </a:endParaRPr>
          </a:p>
        </p:txBody>
      </p:sp>
    </p:spTree>
    <p:extLst>
      <p:ext uri="{BB962C8B-B14F-4D97-AF65-F5344CB8AC3E}">
        <p14:creationId xmlns:p14="http://schemas.microsoft.com/office/powerpoint/2010/main" val="154999166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3D53609-63B1-3626-4106-E46791EB6D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597"/>
            <a:ext cx="9144000" cy="6842806"/>
          </a:xfrm>
          <a:prstGeom prst="rect">
            <a:avLst/>
          </a:prstGeom>
        </p:spPr>
      </p:pic>
      <p:sp>
        <p:nvSpPr>
          <p:cNvPr id="4" name="Rectangle 3">
            <a:extLst>
              <a:ext uri="{FF2B5EF4-FFF2-40B4-BE49-F238E27FC236}">
                <a16:creationId xmlns:a16="http://schemas.microsoft.com/office/drawing/2014/main" id="{BC48E894-0569-C2B7-F542-C4A7005DE35C}"/>
              </a:ext>
            </a:extLst>
          </p:cNvPr>
          <p:cNvSpPr/>
          <p:nvPr/>
        </p:nvSpPr>
        <p:spPr>
          <a:xfrm>
            <a:off x="5750352" y="5218901"/>
            <a:ext cx="2554662" cy="163121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FFEB6E7D-E939-C5F3-AEE1-20F38A9CED63}"/>
              </a:ext>
            </a:extLst>
          </p:cNvPr>
          <p:cNvSpPr txBox="1"/>
          <p:nvPr/>
        </p:nvSpPr>
        <p:spPr>
          <a:xfrm>
            <a:off x="5750352" y="5218901"/>
            <a:ext cx="2780908" cy="1631216"/>
          </a:xfrm>
          <a:prstGeom prst="rect">
            <a:avLst/>
          </a:prstGeom>
          <a:noFill/>
        </p:spPr>
        <p:txBody>
          <a:bodyPr wrap="square" rtlCol="0">
            <a:spAutoFit/>
          </a:bodyPr>
          <a:lstStyle/>
          <a:p>
            <a:r>
              <a:rPr lang="en-GB" sz="2000" dirty="0"/>
              <a:t>The same museum added this playful reconstruction of an excavation camp that visitors could go inside.</a:t>
            </a:r>
          </a:p>
        </p:txBody>
      </p:sp>
    </p:spTree>
    <p:extLst>
      <p:ext uri="{BB962C8B-B14F-4D97-AF65-F5344CB8AC3E}">
        <p14:creationId xmlns:p14="http://schemas.microsoft.com/office/powerpoint/2010/main" val="58563668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77B5A9A-26EC-7E32-5554-27CD3509115F}"/>
              </a:ext>
            </a:extLst>
          </p:cNvPr>
          <p:cNvSpPr txBox="1"/>
          <p:nvPr/>
        </p:nvSpPr>
        <p:spPr>
          <a:xfrm>
            <a:off x="570322" y="5825765"/>
            <a:ext cx="8003356" cy="1015663"/>
          </a:xfrm>
          <a:prstGeom prst="rect">
            <a:avLst/>
          </a:prstGeom>
          <a:noFill/>
        </p:spPr>
        <p:txBody>
          <a:bodyPr wrap="square" rtlCol="0">
            <a:spAutoFit/>
          </a:bodyPr>
          <a:lstStyle/>
          <a:p>
            <a:r>
              <a:rPr lang="en-GB" sz="2000" dirty="0"/>
              <a:t>You may recall this case from the Ure Museum, UK, that includes a section of reconstructed excavation alongside the artefacts, showing above and below ground.</a:t>
            </a:r>
          </a:p>
        </p:txBody>
      </p:sp>
      <p:pic>
        <p:nvPicPr>
          <p:cNvPr id="5" name="Picture 4">
            <a:extLst>
              <a:ext uri="{FF2B5EF4-FFF2-40B4-BE49-F238E27FC236}">
                <a16:creationId xmlns:a16="http://schemas.microsoft.com/office/drawing/2014/main" id="{F1CABC08-F8F3-2F24-5DCF-8A7AD15113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4941" y="16572"/>
            <a:ext cx="8134118" cy="5766157"/>
          </a:xfrm>
          <a:prstGeom prst="rect">
            <a:avLst/>
          </a:prstGeom>
        </p:spPr>
      </p:pic>
    </p:spTree>
    <p:extLst>
      <p:ext uri="{BB962C8B-B14F-4D97-AF65-F5344CB8AC3E}">
        <p14:creationId xmlns:p14="http://schemas.microsoft.com/office/powerpoint/2010/main" val="381723203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AF3736E-FE6E-BFEE-0D37-44919EBE6C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6900421" cy="4600280"/>
          </a:xfrm>
          <a:prstGeom prst="rect">
            <a:avLst/>
          </a:prstGeom>
        </p:spPr>
      </p:pic>
      <p:pic>
        <p:nvPicPr>
          <p:cNvPr id="5" name="Picture 4">
            <a:extLst>
              <a:ext uri="{FF2B5EF4-FFF2-40B4-BE49-F238E27FC236}">
                <a16:creationId xmlns:a16="http://schemas.microsoft.com/office/drawing/2014/main" id="{DAFA92E4-5EAB-8FAE-14DC-E3BFA94D92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5866" y="0"/>
            <a:ext cx="4428134" cy="2946662"/>
          </a:xfrm>
          <a:prstGeom prst="rect">
            <a:avLst/>
          </a:prstGeom>
        </p:spPr>
      </p:pic>
      <p:sp>
        <p:nvSpPr>
          <p:cNvPr id="6" name="TextBox 5">
            <a:extLst>
              <a:ext uri="{FF2B5EF4-FFF2-40B4-BE49-F238E27FC236}">
                <a16:creationId xmlns:a16="http://schemas.microsoft.com/office/drawing/2014/main" id="{93189A30-CB45-94A6-780B-EA2DB30506C2}"/>
              </a:ext>
            </a:extLst>
          </p:cNvPr>
          <p:cNvSpPr txBox="1"/>
          <p:nvPr/>
        </p:nvSpPr>
        <p:spPr>
          <a:xfrm>
            <a:off x="1474813" y="5052762"/>
            <a:ext cx="6194374" cy="707886"/>
          </a:xfrm>
          <a:prstGeom prst="rect">
            <a:avLst/>
          </a:prstGeom>
          <a:noFill/>
        </p:spPr>
        <p:txBody>
          <a:bodyPr wrap="square" rtlCol="0">
            <a:spAutoFit/>
          </a:bodyPr>
          <a:lstStyle/>
          <a:p>
            <a:r>
              <a:rPr lang="en-GB" sz="2000" dirty="0"/>
              <a:t>The Winnipeg Art Gallery, Canada, showed Panoply vase animations in viewing boxes between the artefacts.</a:t>
            </a:r>
          </a:p>
        </p:txBody>
      </p:sp>
    </p:spTree>
    <p:extLst>
      <p:ext uri="{BB962C8B-B14F-4D97-AF65-F5344CB8AC3E}">
        <p14:creationId xmlns:p14="http://schemas.microsoft.com/office/powerpoint/2010/main" val="321783791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03E57FD-92EB-4F0F-7254-7BF1283A94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55983" cy="6674177"/>
          </a:xfrm>
          <a:prstGeom prst="rect">
            <a:avLst/>
          </a:prstGeom>
        </p:spPr>
      </p:pic>
      <p:sp>
        <p:nvSpPr>
          <p:cNvPr id="4" name="Rectangle 3">
            <a:extLst>
              <a:ext uri="{FF2B5EF4-FFF2-40B4-BE49-F238E27FC236}">
                <a16:creationId xmlns:a16="http://schemas.microsoft.com/office/drawing/2014/main" id="{1076AF09-E991-6293-7DE1-2FEF749E984A}"/>
              </a:ext>
            </a:extLst>
          </p:cNvPr>
          <p:cNvSpPr/>
          <p:nvPr/>
        </p:nvSpPr>
        <p:spPr>
          <a:xfrm>
            <a:off x="6966408" y="518476"/>
            <a:ext cx="2083324" cy="262162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8D4953D9-6B37-DA0F-ABF2-549D468B95F9}"/>
              </a:ext>
            </a:extLst>
          </p:cNvPr>
          <p:cNvSpPr txBox="1"/>
          <p:nvPr/>
        </p:nvSpPr>
        <p:spPr>
          <a:xfrm>
            <a:off x="6966408" y="535910"/>
            <a:ext cx="2045616" cy="2585323"/>
          </a:xfrm>
          <a:prstGeom prst="rect">
            <a:avLst/>
          </a:prstGeom>
          <a:noFill/>
        </p:spPr>
        <p:txBody>
          <a:bodyPr wrap="square" rtlCol="0">
            <a:spAutoFit/>
          </a:bodyPr>
          <a:lstStyle/>
          <a:p>
            <a:r>
              <a:rPr lang="en-GB" dirty="0"/>
              <a:t>The Penn Museum, USA, used a large screen to show a </a:t>
            </a:r>
            <a:r>
              <a:rPr lang="en-GB" dirty="0">
                <a:hlinkClick r:id="rId3"/>
              </a:rPr>
              <a:t>Panoply animation </a:t>
            </a:r>
            <a:r>
              <a:rPr lang="en-GB" dirty="0"/>
              <a:t>of one of their ivory artefacts along with other information from the GALATEO Project.</a:t>
            </a:r>
          </a:p>
        </p:txBody>
      </p:sp>
    </p:spTree>
    <p:extLst>
      <p:ext uri="{BB962C8B-B14F-4D97-AF65-F5344CB8AC3E}">
        <p14:creationId xmlns:p14="http://schemas.microsoft.com/office/powerpoint/2010/main" val="19083122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50915-EF0B-B079-010D-20E7A8BEA3C2}"/>
              </a:ext>
            </a:extLst>
          </p:cNvPr>
          <p:cNvSpPr>
            <a:spLocks noGrp="1"/>
          </p:cNvSpPr>
          <p:nvPr>
            <p:ph type="title"/>
          </p:nvPr>
        </p:nvSpPr>
        <p:spPr>
          <a:xfrm>
            <a:off x="628650" y="1072136"/>
            <a:ext cx="7886700" cy="1325563"/>
          </a:xfrm>
        </p:spPr>
        <p:txBody>
          <a:bodyPr>
            <a:normAutofit fontScale="90000"/>
          </a:bodyPr>
          <a:lstStyle/>
          <a:p>
            <a:r>
              <a:rPr lang="en-GB" dirty="0"/>
              <a:t>Let’s see what some museums and galleries say about what curators do:</a:t>
            </a:r>
          </a:p>
        </p:txBody>
      </p:sp>
    </p:spTree>
    <p:extLst>
      <p:ext uri="{BB962C8B-B14F-4D97-AF65-F5344CB8AC3E}">
        <p14:creationId xmlns:p14="http://schemas.microsoft.com/office/powerpoint/2010/main" val="110916133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8682040-34D6-E8F5-0DF8-2290B9FA4603}"/>
              </a:ext>
            </a:extLst>
          </p:cNvPr>
          <p:cNvSpPr txBox="1"/>
          <p:nvPr/>
        </p:nvSpPr>
        <p:spPr>
          <a:xfrm>
            <a:off x="711724" y="5126147"/>
            <a:ext cx="7720553" cy="1092607"/>
          </a:xfrm>
          <a:prstGeom prst="rect">
            <a:avLst/>
          </a:prstGeom>
          <a:noFill/>
        </p:spPr>
        <p:txBody>
          <a:bodyPr wrap="square" rtlCol="0">
            <a:spAutoFit/>
          </a:bodyPr>
          <a:lstStyle/>
          <a:p>
            <a:r>
              <a:rPr lang="en-GB" sz="2000" dirty="0"/>
              <a:t>The same exhibition about ancient Mesopotamia includes illustrations</a:t>
            </a:r>
          </a:p>
          <a:p>
            <a:pPr>
              <a:spcAft>
                <a:spcPts val="600"/>
              </a:spcAft>
            </a:pPr>
            <a:r>
              <a:rPr lang="en-GB" sz="2000" dirty="0"/>
              <a:t>of objects that have scenes which are a little hard to make out.</a:t>
            </a:r>
          </a:p>
          <a:p>
            <a:r>
              <a:rPr lang="en-GB" sz="2000" dirty="0"/>
              <a:t>There is more about this exhibition </a:t>
            </a:r>
            <a:r>
              <a:rPr lang="en-GB" sz="2000" dirty="0">
                <a:hlinkClick r:id="rId2"/>
              </a:rPr>
              <a:t>here on the Panoply Blog</a:t>
            </a:r>
            <a:r>
              <a:rPr lang="en-GB" sz="2000" dirty="0"/>
              <a:t>.</a:t>
            </a:r>
          </a:p>
        </p:txBody>
      </p:sp>
      <p:pic>
        <p:nvPicPr>
          <p:cNvPr id="5" name="Picture 4">
            <a:extLst>
              <a:ext uri="{FF2B5EF4-FFF2-40B4-BE49-F238E27FC236}">
                <a16:creationId xmlns:a16="http://schemas.microsoft.com/office/drawing/2014/main" id="{3CC6E05D-6E68-55C0-9994-D977DF64CF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88247" y="305342"/>
            <a:ext cx="4767506" cy="4699144"/>
          </a:xfrm>
          <a:prstGeom prst="rect">
            <a:avLst/>
          </a:prstGeom>
        </p:spPr>
      </p:pic>
    </p:spTree>
    <p:extLst>
      <p:ext uri="{BB962C8B-B14F-4D97-AF65-F5344CB8AC3E}">
        <p14:creationId xmlns:p14="http://schemas.microsoft.com/office/powerpoint/2010/main" val="177106675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A676657-DFC2-B520-9BDA-B9ABE7DE0A9D}"/>
              </a:ext>
            </a:extLst>
          </p:cNvPr>
          <p:cNvSpPr txBox="1"/>
          <p:nvPr/>
        </p:nvSpPr>
        <p:spPr>
          <a:xfrm>
            <a:off x="287518" y="5849827"/>
            <a:ext cx="8568964" cy="923330"/>
          </a:xfrm>
          <a:prstGeom prst="rect">
            <a:avLst/>
          </a:prstGeom>
          <a:noFill/>
        </p:spPr>
        <p:txBody>
          <a:bodyPr wrap="square" rtlCol="0">
            <a:spAutoFit/>
          </a:bodyPr>
          <a:lstStyle/>
          <a:p>
            <a:r>
              <a:rPr lang="en-GB" dirty="0"/>
              <a:t>Amongst their objects, The Swiss Museum of Games, Switzerland, included a large information panel, projections on the wall, and a </a:t>
            </a:r>
            <a:r>
              <a:rPr lang="en-GB" dirty="0">
                <a:hlinkClick r:id="rId2"/>
              </a:rPr>
              <a:t>Panoply animation </a:t>
            </a:r>
            <a:r>
              <a:rPr lang="en-GB" dirty="0"/>
              <a:t>made from a vase with a game being played. Just out of view are boardgames for visitors to play.</a:t>
            </a:r>
          </a:p>
        </p:txBody>
      </p:sp>
      <p:pic>
        <p:nvPicPr>
          <p:cNvPr id="4" name="Picture 3">
            <a:extLst>
              <a:ext uri="{FF2B5EF4-FFF2-40B4-BE49-F238E27FC236}">
                <a16:creationId xmlns:a16="http://schemas.microsoft.com/office/drawing/2014/main" id="{230C8AE9-904C-558C-9711-2D8FDB3AE7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814725"/>
          </a:xfrm>
          <a:prstGeom prst="rect">
            <a:avLst/>
          </a:prstGeom>
        </p:spPr>
      </p:pic>
    </p:spTree>
    <p:extLst>
      <p:ext uri="{BB962C8B-B14F-4D97-AF65-F5344CB8AC3E}">
        <p14:creationId xmlns:p14="http://schemas.microsoft.com/office/powerpoint/2010/main" val="254887396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E92E54-7A7F-08BA-1C29-4017AED5B927}"/>
              </a:ext>
            </a:extLst>
          </p:cNvPr>
          <p:cNvPicPr>
            <a:picLocks noChangeAspect="1"/>
          </p:cNvPicPr>
          <p:nvPr/>
        </p:nvPicPr>
        <p:blipFill>
          <a:blip r:embed="rId2">
            <a:extLst>
              <a:ext uri="{28A0092B-C50C-407E-A947-70E740481C1C}">
                <a14:useLocalDpi xmlns:a14="http://schemas.microsoft.com/office/drawing/2010/main" val="0"/>
              </a:ext>
            </a:extLst>
          </a:blip>
          <a:srcRect t="15702"/>
          <a:stretch/>
        </p:blipFill>
        <p:spPr>
          <a:xfrm>
            <a:off x="0" y="207389"/>
            <a:ext cx="9144000" cy="5137774"/>
          </a:xfrm>
          <a:prstGeom prst="rect">
            <a:avLst/>
          </a:prstGeom>
        </p:spPr>
      </p:pic>
      <p:sp>
        <p:nvSpPr>
          <p:cNvPr id="4" name="TextBox 3">
            <a:extLst>
              <a:ext uri="{FF2B5EF4-FFF2-40B4-BE49-F238E27FC236}">
                <a16:creationId xmlns:a16="http://schemas.microsoft.com/office/drawing/2014/main" id="{6E301F32-81E9-0B62-BAB9-DEAE5307D2BD}"/>
              </a:ext>
            </a:extLst>
          </p:cNvPr>
          <p:cNvSpPr txBox="1"/>
          <p:nvPr/>
        </p:nvSpPr>
        <p:spPr>
          <a:xfrm>
            <a:off x="824846" y="5684359"/>
            <a:ext cx="7494309" cy="707886"/>
          </a:xfrm>
          <a:prstGeom prst="rect">
            <a:avLst/>
          </a:prstGeom>
          <a:noFill/>
        </p:spPr>
        <p:txBody>
          <a:bodyPr wrap="square" rtlCol="0">
            <a:spAutoFit/>
          </a:bodyPr>
          <a:lstStyle/>
          <a:p>
            <a:r>
              <a:rPr lang="en-GB" sz="2000" dirty="0"/>
              <a:t>The same project, </a:t>
            </a:r>
            <a:r>
              <a:rPr lang="en-GB" sz="2000" i="1" dirty="0"/>
              <a:t>Locus Ludi</a:t>
            </a:r>
            <a:r>
              <a:rPr lang="en-GB" sz="2000" dirty="0"/>
              <a:t>, included boardgames that visitors could play in their exhibition at the Roman Museum in </a:t>
            </a:r>
            <a:r>
              <a:rPr lang="en-GB" sz="2000" dirty="0" err="1"/>
              <a:t>Vallon</a:t>
            </a:r>
            <a:r>
              <a:rPr lang="en-GB" sz="2000" dirty="0"/>
              <a:t>, Switzerland.</a:t>
            </a:r>
          </a:p>
        </p:txBody>
      </p:sp>
    </p:spTree>
    <p:extLst>
      <p:ext uri="{BB962C8B-B14F-4D97-AF65-F5344CB8AC3E}">
        <p14:creationId xmlns:p14="http://schemas.microsoft.com/office/powerpoint/2010/main" val="349261603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B19AF41-F94E-2F2E-FA92-807A17E3C91C}"/>
              </a:ext>
            </a:extLst>
          </p:cNvPr>
          <p:cNvSpPr txBox="1"/>
          <p:nvPr/>
        </p:nvSpPr>
        <p:spPr>
          <a:xfrm>
            <a:off x="5184743" y="575034"/>
            <a:ext cx="3695308" cy="4062651"/>
          </a:xfrm>
          <a:prstGeom prst="rect">
            <a:avLst/>
          </a:prstGeom>
          <a:noFill/>
        </p:spPr>
        <p:txBody>
          <a:bodyPr wrap="square" rtlCol="0">
            <a:spAutoFit/>
          </a:bodyPr>
          <a:lstStyle/>
          <a:p>
            <a:r>
              <a:rPr lang="en-GB" sz="2000" i="1" dirty="0"/>
              <a:t>The Islanders </a:t>
            </a:r>
            <a:r>
              <a:rPr lang="en-GB" sz="2000" dirty="0"/>
              <a:t>exhibition at the Fitzwilliam Museum, Cambridge, UK, included a giant timeline painted on the wall of the gallery.</a:t>
            </a:r>
          </a:p>
          <a:p>
            <a:endParaRPr lang="en-GB" dirty="0"/>
          </a:p>
          <a:p>
            <a:r>
              <a:rPr lang="en-GB" sz="2000" dirty="0"/>
              <a:t>Although it is a bit hard to read here, the right hand side includes time periods relating to the exhibition about ancient Greece, while the left hand side includes historical events happening at the same times in other parts of the world</a:t>
            </a:r>
            <a:r>
              <a:rPr lang="en-GB" dirty="0"/>
              <a:t>.</a:t>
            </a:r>
          </a:p>
        </p:txBody>
      </p:sp>
      <p:pic>
        <p:nvPicPr>
          <p:cNvPr id="5" name="Picture 4">
            <a:extLst>
              <a:ext uri="{FF2B5EF4-FFF2-40B4-BE49-F238E27FC236}">
                <a16:creationId xmlns:a16="http://schemas.microsoft.com/office/drawing/2014/main" id="{1DA59FFC-EFC6-E032-90B4-137CDEB4CE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788958" cy="6858000"/>
          </a:xfrm>
          <a:prstGeom prst="rect">
            <a:avLst/>
          </a:prstGeom>
        </p:spPr>
      </p:pic>
    </p:spTree>
    <p:extLst>
      <p:ext uri="{BB962C8B-B14F-4D97-AF65-F5344CB8AC3E}">
        <p14:creationId xmlns:p14="http://schemas.microsoft.com/office/powerpoint/2010/main" val="394577874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85444A6-D213-1873-861E-A3D1841B5F54}"/>
              </a:ext>
            </a:extLst>
          </p:cNvPr>
          <p:cNvSpPr txBox="1"/>
          <p:nvPr/>
        </p:nvSpPr>
        <p:spPr>
          <a:xfrm>
            <a:off x="464271" y="5476972"/>
            <a:ext cx="8215459" cy="1323439"/>
          </a:xfrm>
          <a:prstGeom prst="rect">
            <a:avLst/>
          </a:prstGeom>
          <a:noFill/>
        </p:spPr>
        <p:txBody>
          <a:bodyPr wrap="square" rtlCol="0">
            <a:spAutoFit/>
          </a:bodyPr>
          <a:lstStyle/>
          <a:p>
            <a:r>
              <a:rPr lang="en-GB" sz="2000" dirty="0"/>
              <a:t>The British Museum, London, included this </a:t>
            </a:r>
            <a:r>
              <a:rPr lang="en-GB" sz="2000" b="1" dirty="0"/>
              <a:t>3D reconstruction </a:t>
            </a:r>
            <a:r>
              <a:rPr lang="en-GB" sz="2000" dirty="0"/>
              <a:t>of the ancient sanctuary of Zeus at Olympia in Greece. An addition like this might be short-term, to go with a particular exhibition, or permanent (which really means long-term rather than forever – perhaps 10 years).</a:t>
            </a:r>
          </a:p>
        </p:txBody>
      </p:sp>
      <p:pic>
        <p:nvPicPr>
          <p:cNvPr id="7" name="Picture 6">
            <a:extLst>
              <a:ext uri="{FF2B5EF4-FFF2-40B4-BE49-F238E27FC236}">
                <a16:creationId xmlns:a16="http://schemas.microsoft.com/office/drawing/2014/main" id="{615E325E-E559-98FE-AFCA-8437B5BC5A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0695" y="692"/>
            <a:ext cx="7202611" cy="5400867"/>
          </a:xfrm>
          <a:prstGeom prst="rect">
            <a:avLst/>
          </a:prstGeom>
        </p:spPr>
      </p:pic>
    </p:spTree>
    <p:extLst>
      <p:ext uri="{BB962C8B-B14F-4D97-AF65-F5344CB8AC3E}">
        <p14:creationId xmlns:p14="http://schemas.microsoft.com/office/powerpoint/2010/main" val="413428078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C6B2348-9D9B-08E1-029E-470315B1292F}"/>
              </a:ext>
            </a:extLst>
          </p:cNvPr>
          <p:cNvSpPr txBox="1"/>
          <p:nvPr/>
        </p:nvSpPr>
        <p:spPr>
          <a:xfrm>
            <a:off x="5618376" y="205033"/>
            <a:ext cx="3318234" cy="6555641"/>
          </a:xfrm>
          <a:prstGeom prst="rect">
            <a:avLst/>
          </a:prstGeom>
          <a:noFill/>
        </p:spPr>
        <p:txBody>
          <a:bodyPr wrap="square" rtlCol="0">
            <a:spAutoFit/>
          </a:bodyPr>
          <a:lstStyle/>
          <a:p>
            <a:r>
              <a:rPr lang="en-GB" sz="2000" dirty="0"/>
              <a:t>The British Museum grouped together these similar statuettes from ancient Greece and two spear heads from the same time and place.</a:t>
            </a:r>
          </a:p>
          <a:p>
            <a:endParaRPr lang="en-GB" sz="2000" dirty="0"/>
          </a:p>
          <a:p>
            <a:r>
              <a:rPr lang="en-GB" sz="2000" dirty="0"/>
              <a:t>They also added an image of some modern geometric style art that has an affinity – a likeness – to the ancient figurines.</a:t>
            </a:r>
          </a:p>
          <a:p>
            <a:endParaRPr lang="en-GB" sz="2000" dirty="0"/>
          </a:p>
          <a:p>
            <a:r>
              <a:rPr lang="en-GB" sz="2000" dirty="0"/>
              <a:t>Does having the modern art there influence how you see the ancient object, or the modern object, or not at all?</a:t>
            </a:r>
          </a:p>
          <a:p>
            <a:endParaRPr lang="en-GB" sz="2000" dirty="0"/>
          </a:p>
          <a:p>
            <a:r>
              <a:rPr lang="en-GB" sz="2000" dirty="0"/>
              <a:t>(Also notice how they have positioned the figurines upright on clear stands).</a:t>
            </a:r>
          </a:p>
        </p:txBody>
      </p:sp>
      <p:pic>
        <p:nvPicPr>
          <p:cNvPr id="3" name="Picture 2">
            <a:extLst>
              <a:ext uri="{FF2B5EF4-FFF2-40B4-BE49-F238E27FC236}">
                <a16:creationId xmlns:a16="http://schemas.microsoft.com/office/drawing/2014/main" id="{0BE9413D-E326-3A2D-A49C-B8A396DF58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142981" cy="6858000"/>
          </a:xfrm>
          <a:prstGeom prst="rect">
            <a:avLst/>
          </a:prstGeom>
        </p:spPr>
      </p:pic>
    </p:spTree>
    <p:extLst>
      <p:ext uri="{BB962C8B-B14F-4D97-AF65-F5344CB8AC3E}">
        <p14:creationId xmlns:p14="http://schemas.microsoft.com/office/powerpoint/2010/main" val="264370318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7DE5EBB-EF41-358E-23EE-4BB904DCA2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5282"/>
            <a:ext cx="9144000" cy="5134561"/>
          </a:xfrm>
          <a:prstGeom prst="rect">
            <a:avLst/>
          </a:prstGeom>
        </p:spPr>
      </p:pic>
      <p:sp>
        <p:nvSpPr>
          <p:cNvPr id="4" name="TextBox 3">
            <a:extLst>
              <a:ext uri="{FF2B5EF4-FFF2-40B4-BE49-F238E27FC236}">
                <a16:creationId xmlns:a16="http://schemas.microsoft.com/office/drawing/2014/main" id="{A973C75C-809D-4556-8162-636411466685}"/>
              </a:ext>
            </a:extLst>
          </p:cNvPr>
          <p:cNvSpPr txBox="1"/>
          <p:nvPr/>
        </p:nvSpPr>
        <p:spPr>
          <a:xfrm>
            <a:off x="226243" y="5354421"/>
            <a:ext cx="8738647" cy="1323439"/>
          </a:xfrm>
          <a:prstGeom prst="rect">
            <a:avLst/>
          </a:prstGeom>
          <a:noFill/>
        </p:spPr>
        <p:txBody>
          <a:bodyPr wrap="square" rtlCol="0">
            <a:spAutoFit/>
          </a:bodyPr>
          <a:lstStyle/>
          <a:p>
            <a:r>
              <a:rPr lang="en-GB" sz="2000" dirty="0"/>
              <a:t>The Museum of Classical Archaeology in Cambridge, UK, often hosts modern art exhibitions in which contemporary artworks sit alongside Victorian casts of ancient sculpture. Curators consider what combinations would be interesting, and work with artists to bring the collaboration together.</a:t>
            </a:r>
          </a:p>
        </p:txBody>
      </p:sp>
    </p:spTree>
    <p:extLst>
      <p:ext uri="{BB962C8B-B14F-4D97-AF65-F5344CB8AC3E}">
        <p14:creationId xmlns:p14="http://schemas.microsoft.com/office/powerpoint/2010/main" val="93507545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7C35F8D-F09F-9459-13EE-7723B68673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883"/>
            <a:ext cx="9144000" cy="6842234"/>
          </a:xfrm>
          <a:prstGeom prst="rect">
            <a:avLst/>
          </a:prstGeom>
        </p:spPr>
      </p:pic>
      <p:sp>
        <p:nvSpPr>
          <p:cNvPr id="2" name="Rectangle 1">
            <a:extLst>
              <a:ext uri="{FF2B5EF4-FFF2-40B4-BE49-F238E27FC236}">
                <a16:creationId xmlns:a16="http://schemas.microsoft.com/office/drawing/2014/main" id="{7EB2F1F0-15E0-9042-EB88-9454DB26F5B7}"/>
              </a:ext>
            </a:extLst>
          </p:cNvPr>
          <p:cNvSpPr/>
          <p:nvPr/>
        </p:nvSpPr>
        <p:spPr>
          <a:xfrm>
            <a:off x="3233393" y="263940"/>
            <a:ext cx="5033913" cy="167798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0F5D7AFC-5048-7098-4197-13419CBAD924}"/>
              </a:ext>
            </a:extLst>
          </p:cNvPr>
          <p:cNvSpPr txBox="1"/>
          <p:nvPr/>
        </p:nvSpPr>
        <p:spPr>
          <a:xfrm>
            <a:off x="3233393" y="245086"/>
            <a:ext cx="5033913" cy="1754326"/>
          </a:xfrm>
          <a:prstGeom prst="rect">
            <a:avLst/>
          </a:prstGeom>
          <a:noFill/>
        </p:spPr>
        <p:txBody>
          <a:bodyPr wrap="square" rtlCol="0">
            <a:spAutoFit/>
          </a:bodyPr>
          <a:lstStyle/>
          <a:p>
            <a:r>
              <a:rPr lang="en-GB" dirty="0"/>
              <a:t>The </a:t>
            </a:r>
            <a:r>
              <a:rPr lang="en-GB" dirty="0" err="1"/>
              <a:t>Glyptothek</a:t>
            </a:r>
            <a:r>
              <a:rPr lang="en-GB" dirty="0"/>
              <a:t> in Munich, Germany, presents modern art alongside ancient sculpture. The metal leaf-like sculpture is from an exhibition of work by Santiago Calatrava called ‘Beyond Hellas’. ‘Hellas’ is the Greek name for Greece.</a:t>
            </a:r>
          </a:p>
          <a:p>
            <a:r>
              <a:rPr lang="en-GB" dirty="0"/>
              <a:t>What do you think ‘Beyond Hellas’ means here?</a:t>
            </a:r>
          </a:p>
        </p:txBody>
      </p:sp>
    </p:spTree>
    <p:extLst>
      <p:ext uri="{BB962C8B-B14F-4D97-AF65-F5344CB8AC3E}">
        <p14:creationId xmlns:p14="http://schemas.microsoft.com/office/powerpoint/2010/main" val="94905536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74AC2D-D3EE-331F-FF86-61144631ED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143500" cy="6858000"/>
          </a:xfrm>
          <a:prstGeom prst="rect">
            <a:avLst/>
          </a:prstGeom>
        </p:spPr>
      </p:pic>
      <p:sp>
        <p:nvSpPr>
          <p:cNvPr id="4" name="TextBox 3">
            <a:extLst>
              <a:ext uri="{FF2B5EF4-FFF2-40B4-BE49-F238E27FC236}">
                <a16:creationId xmlns:a16="http://schemas.microsoft.com/office/drawing/2014/main" id="{DB891434-11E3-D635-6743-E652F87C550B}"/>
              </a:ext>
            </a:extLst>
          </p:cNvPr>
          <p:cNvSpPr txBox="1"/>
          <p:nvPr/>
        </p:nvSpPr>
        <p:spPr>
          <a:xfrm>
            <a:off x="5590095" y="1027522"/>
            <a:ext cx="3308807" cy="4524315"/>
          </a:xfrm>
          <a:prstGeom prst="rect">
            <a:avLst/>
          </a:prstGeom>
          <a:noFill/>
        </p:spPr>
        <p:txBody>
          <a:bodyPr wrap="square" rtlCol="0">
            <a:spAutoFit/>
          </a:bodyPr>
          <a:lstStyle/>
          <a:p>
            <a:r>
              <a:rPr lang="en-GB" dirty="0"/>
              <a:t>The Museum of Classical Archaeology, Cambridge, hosts occasional one-off events in which visitors can see the artworks displayed in different lights.</a:t>
            </a:r>
          </a:p>
          <a:p>
            <a:endParaRPr lang="en-GB" dirty="0"/>
          </a:p>
          <a:p>
            <a:r>
              <a:rPr lang="en-GB" dirty="0"/>
              <a:t>This piece is a Victorian cast of a marble sculpture called the </a:t>
            </a:r>
            <a:r>
              <a:rPr lang="en-GB" dirty="0">
                <a:hlinkClick r:id="rId3"/>
              </a:rPr>
              <a:t>Farnese Hercules</a:t>
            </a:r>
            <a:r>
              <a:rPr lang="en-GB" dirty="0"/>
              <a:t>, which is a Roman copy of a Greek metal sculpture.</a:t>
            </a:r>
          </a:p>
          <a:p>
            <a:r>
              <a:rPr lang="en-GB" dirty="0"/>
              <a:t> </a:t>
            </a:r>
          </a:p>
          <a:p>
            <a:r>
              <a:rPr lang="en-GB" dirty="0"/>
              <a:t>Do different lights make you see an object in a different way, or notice different things about it?</a:t>
            </a:r>
          </a:p>
        </p:txBody>
      </p:sp>
    </p:spTree>
    <p:extLst>
      <p:ext uri="{BB962C8B-B14F-4D97-AF65-F5344CB8AC3E}">
        <p14:creationId xmlns:p14="http://schemas.microsoft.com/office/powerpoint/2010/main" val="309517030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892CF47-ADF9-2340-055D-0665D82246F1}"/>
              </a:ext>
            </a:extLst>
          </p:cNvPr>
          <p:cNvSpPr txBox="1"/>
          <p:nvPr/>
        </p:nvSpPr>
        <p:spPr>
          <a:xfrm>
            <a:off x="78041" y="4930220"/>
            <a:ext cx="5124805" cy="1754326"/>
          </a:xfrm>
          <a:prstGeom prst="rect">
            <a:avLst/>
          </a:prstGeom>
          <a:noFill/>
        </p:spPr>
        <p:txBody>
          <a:bodyPr wrap="square" rtlCol="0">
            <a:spAutoFit/>
          </a:bodyPr>
          <a:lstStyle/>
          <a:p>
            <a:r>
              <a:rPr lang="en-GB" dirty="0"/>
              <a:t>The Farnese Hercules is now housed in the Archaeological Museum in Naples, Italy.</a:t>
            </a:r>
          </a:p>
          <a:p>
            <a:r>
              <a:rPr lang="en-GB" dirty="0"/>
              <a:t>Curators have positioned it to make it easy to see all the way around it (known as ‘in the round’), so that visitors can easily see the apples that Hercules holds behind his back.</a:t>
            </a:r>
          </a:p>
        </p:txBody>
      </p:sp>
      <p:pic>
        <p:nvPicPr>
          <p:cNvPr id="4" name="Picture 3">
            <a:extLst>
              <a:ext uri="{FF2B5EF4-FFF2-40B4-BE49-F238E27FC236}">
                <a16:creationId xmlns:a16="http://schemas.microsoft.com/office/drawing/2014/main" id="{97002694-D587-9A84-4A7A-475541CA4A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88201" y="0"/>
            <a:ext cx="3855799" cy="6858000"/>
          </a:xfrm>
          <a:prstGeom prst="rect">
            <a:avLst/>
          </a:prstGeom>
        </p:spPr>
      </p:pic>
      <p:pic>
        <p:nvPicPr>
          <p:cNvPr id="8" name="Picture 7">
            <a:extLst>
              <a:ext uri="{FF2B5EF4-FFF2-40B4-BE49-F238E27FC236}">
                <a16:creationId xmlns:a16="http://schemas.microsoft.com/office/drawing/2014/main" id="{23CB17EA-576B-CE0F-EB9C-3E5252B1AF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9159" y="160257"/>
            <a:ext cx="2616641" cy="4647414"/>
          </a:xfrm>
          <a:prstGeom prst="rect">
            <a:avLst/>
          </a:prstGeom>
        </p:spPr>
      </p:pic>
    </p:spTree>
    <p:extLst>
      <p:ext uri="{BB962C8B-B14F-4D97-AF65-F5344CB8AC3E}">
        <p14:creationId xmlns:p14="http://schemas.microsoft.com/office/powerpoint/2010/main" val="6733178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60B24C-DF5E-D3D0-D4D0-250366B2E3BE}"/>
              </a:ext>
            </a:extLst>
          </p:cNvPr>
          <p:cNvSpPr>
            <a:spLocks noGrp="1"/>
          </p:cNvSpPr>
          <p:nvPr>
            <p:ph type="title"/>
          </p:nvPr>
        </p:nvSpPr>
        <p:spPr/>
        <p:txBody>
          <a:bodyPr/>
          <a:lstStyle/>
          <a:p>
            <a:r>
              <a:rPr lang="en-GB" dirty="0"/>
              <a:t>Tate Museum, London, UK.</a:t>
            </a:r>
          </a:p>
        </p:txBody>
      </p:sp>
      <p:sp>
        <p:nvSpPr>
          <p:cNvPr id="3" name="Content Placeholder 2">
            <a:extLst>
              <a:ext uri="{FF2B5EF4-FFF2-40B4-BE49-F238E27FC236}">
                <a16:creationId xmlns:a16="http://schemas.microsoft.com/office/drawing/2014/main" id="{0464047F-2B83-0ED0-53EA-D4DFF68480B2}"/>
              </a:ext>
            </a:extLst>
          </p:cNvPr>
          <p:cNvSpPr>
            <a:spLocks noGrp="1"/>
          </p:cNvSpPr>
          <p:nvPr>
            <p:ph idx="1"/>
          </p:nvPr>
        </p:nvSpPr>
        <p:spPr/>
        <p:txBody>
          <a:bodyPr/>
          <a:lstStyle/>
          <a:p>
            <a:pPr marL="0" indent="0">
              <a:buNone/>
            </a:pPr>
            <a:r>
              <a:rPr lang="en-GB" b="0" i="0" dirty="0">
                <a:solidFill>
                  <a:srgbClr val="1A1A1A"/>
                </a:solidFill>
                <a:effectLst/>
                <a:latin typeface="Tate regular"/>
              </a:rPr>
              <a:t>“A curator is someone employed by a museum or gallery to manage a collection of artworks or artefacts.</a:t>
            </a:r>
          </a:p>
          <a:p>
            <a:pPr marL="0" indent="0">
              <a:buNone/>
            </a:pPr>
            <a:r>
              <a:rPr lang="en-GB" b="0" i="0" dirty="0">
                <a:solidFill>
                  <a:srgbClr val="1A1A1A"/>
                </a:solidFill>
                <a:effectLst/>
                <a:latin typeface="Tate regular"/>
              </a:rPr>
              <a:t>Museums and galleries typically employ numbers of curators whose role it is to </a:t>
            </a:r>
            <a:r>
              <a:rPr lang="en-GB" b="1" i="0" dirty="0">
                <a:solidFill>
                  <a:srgbClr val="1A1A1A"/>
                </a:solidFill>
                <a:effectLst/>
                <a:latin typeface="Tate regular"/>
              </a:rPr>
              <a:t>acquire</a:t>
            </a:r>
            <a:r>
              <a:rPr lang="en-GB" b="0" i="0" dirty="0">
                <a:solidFill>
                  <a:srgbClr val="1A1A1A"/>
                </a:solidFill>
                <a:effectLst/>
                <a:latin typeface="Tate regular"/>
              </a:rPr>
              <a:t>, </a:t>
            </a:r>
            <a:r>
              <a:rPr lang="en-GB" b="1" i="0" dirty="0">
                <a:solidFill>
                  <a:srgbClr val="1A1A1A"/>
                </a:solidFill>
                <a:effectLst/>
                <a:latin typeface="Tate regular"/>
              </a:rPr>
              <a:t>care for </a:t>
            </a:r>
            <a:r>
              <a:rPr lang="en-GB" b="0" i="0" dirty="0">
                <a:solidFill>
                  <a:srgbClr val="1A1A1A"/>
                </a:solidFill>
                <a:effectLst/>
                <a:latin typeface="Tate regular"/>
              </a:rPr>
              <a:t>and </a:t>
            </a:r>
            <a:r>
              <a:rPr lang="en-GB" b="1" i="0" dirty="0">
                <a:solidFill>
                  <a:srgbClr val="1A1A1A"/>
                </a:solidFill>
                <a:effectLst/>
                <a:latin typeface="Tate regular"/>
              </a:rPr>
              <a:t>develop</a:t>
            </a:r>
            <a:r>
              <a:rPr lang="en-GB" b="0" i="0" dirty="0">
                <a:solidFill>
                  <a:srgbClr val="1A1A1A"/>
                </a:solidFill>
                <a:effectLst/>
                <a:latin typeface="Tate regular"/>
              </a:rPr>
              <a:t> a collection. They will also </a:t>
            </a:r>
            <a:r>
              <a:rPr lang="en-GB" b="1" i="0" dirty="0">
                <a:solidFill>
                  <a:srgbClr val="1A1A1A"/>
                </a:solidFill>
                <a:effectLst/>
                <a:latin typeface="Tate regular"/>
              </a:rPr>
              <a:t>arrange displays </a:t>
            </a:r>
            <a:r>
              <a:rPr lang="en-GB" b="0" i="0" dirty="0">
                <a:solidFill>
                  <a:srgbClr val="1A1A1A"/>
                </a:solidFill>
                <a:effectLst/>
                <a:latin typeface="Tate regular"/>
              </a:rPr>
              <a:t>of collection and loaned works and </a:t>
            </a:r>
            <a:r>
              <a:rPr lang="en-GB" b="1" i="0" dirty="0">
                <a:solidFill>
                  <a:srgbClr val="1A1A1A"/>
                </a:solidFill>
                <a:effectLst/>
                <a:latin typeface="Tate regular"/>
              </a:rPr>
              <a:t>interpret</a:t>
            </a:r>
            <a:r>
              <a:rPr lang="en-GB" b="0" i="0" dirty="0">
                <a:solidFill>
                  <a:srgbClr val="1A1A1A"/>
                </a:solidFill>
                <a:effectLst/>
                <a:latin typeface="Tate regular"/>
              </a:rPr>
              <a:t> the collection in order to </a:t>
            </a:r>
            <a:r>
              <a:rPr lang="en-GB" b="1" i="0" dirty="0">
                <a:solidFill>
                  <a:srgbClr val="1A1A1A"/>
                </a:solidFill>
                <a:effectLst/>
                <a:latin typeface="Tate regular"/>
              </a:rPr>
              <a:t>inform, educate and inspire </a:t>
            </a:r>
            <a:r>
              <a:rPr lang="en-GB" b="0" i="0" dirty="0">
                <a:solidFill>
                  <a:srgbClr val="1A1A1A"/>
                </a:solidFill>
                <a:effectLst/>
                <a:latin typeface="Tate regular"/>
              </a:rPr>
              <a:t>the public.”</a:t>
            </a:r>
          </a:p>
          <a:p>
            <a:pPr marL="0" indent="0">
              <a:buNone/>
            </a:pPr>
            <a:r>
              <a:rPr lang="en-GB" dirty="0">
                <a:hlinkClick r:id="rId2"/>
              </a:rPr>
              <a:t>https://www.tate.org.uk/art/art-terms/c/curator</a:t>
            </a:r>
            <a:r>
              <a:rPr lang="en-GB" dirty="0">
                <a:solidFill>
                  <a:srgbClr val="1A1A1A"/>
                </a:solidFill>
                <a:latin typeface="Tate regular"/>
              </a:rPr>
              <a:t> </a:t>
            </a:r>
            <a:endParaRPr lang="en-GB" dirty="0"/>
          </a:p>
        </p:txBody>
      </p:sp>
    </p:spTree>
    <p:extLst>
      <p:ext uri="{BB962C8B-B14F-4D97-AF65-F5344CB8AC3E}">
        <p14:creationId xmlns:p14="http://schemas.microsoft.com/office/powerpoint/2010/main" val="95634529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A89176-F5D3-32B4-5348-2A52D3F7ED87}"/>
              </a:ext>
            </a:extLst>
          </p:cNvPr>
          <p:cNvSpPr txBox="1"/>
          <p:nvPr/>
        </p:nvSpPr>
        <p:spPr>
          <a:xfrm>
            <a:off x="1003955" y="2693704"/>
            <a:ext cx="7136090" cy="1200329"/>
          </a:xfrm>
          <a:prstGeom prst="rect">
            <a:avLst/>
          </a:prstGeom>
          <a:noFill/>
        </p:spPr>
        <p:txBody>
          <a:bodyPr wrap="square" rtlCol="0">
            <a:spAutoFit/>
          </a:bodyPr>
          <a:lstStyle/>
          <a:p>
            <a:r>
              <a:rPr lang="en-GB" dirty="0"/>
              <a:t>The J. Paul Getty Museum, USA, exhibited objects from different cultures together in a temporary exhibition called </a:t>
            </a:r>
            <a:r>
              <a:rPr lang="en-GB" i="1" dirty="0">
                <a:solidFill>
                  <a:srgbClr val="000000"/>
                </a:solidFill>
                <a:effectLst/>
              </a:rPr>
              <a:t>Picture Worlds</a:t>
            </a:r>
            <a:r>
              <a:rPr lang="en-GB" i="0" dirty="0">
                <a:solidFill>
                  <a:srgbClr val="000000"/>
                </a:solidFill>
                <a:effectLst/>
              </a:rPr>
              <a:t>. Pottery from the ancient Greek, Mayan, and Moche cultures were displayed side by side.</a:t>
            </a:r>
          </a:p>
          <a:p>
            <a:endParaRPr lang="en-GB" dirty="0"/>
          </a:p>
        </p:txBody>
      </p:sp>
      <p:pic>
        <p:nvPicPr>
          <p:cNvPr id="6" name="Picture 5">
            <a:extLst>
              <a:ext uri="{FF2B5EF4-FFF2-40B4-BE49-F238E27FC236}">
                <a16:creationId xmlns:a16="http://schemas.microsoft.com/office/drawing/2014/main" id="{425D6734-8673-7982-D684-86B1A1E6FB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6757" y="1"/>
            <a:ext cx="8050487" cy="2662905"/>
          </a:xfrm>
          <a:prstGeom prst="rect">
            <a:avLst/>
          </a:prstGeom>
        </p:spPr>
      </p:pic>
      <p:pic>
        <p:nvPicPr>
          <p:cNvPr id="5" name="Picture 4">
            <a:extLst>
              <a:ext uri="{FF2B5EF4-FFF2-40B4-BE49-F238E27FC236}">
                <a16:creationId xmlns:a16="http://schemas.microsoft.com/office/drawing/2014/main" id="{3D3795D3-0328-2381-BF11-B977DA619C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61755"/>
            <a:ext cx="9144000" cy="3196245"/>
          </a:xfrm>
          <a:prstGeom prst="rect">
            <a:avLst/>
          </a:prstGeom>
        </p:spPr>
      </p:pic>
      <p:sp>
        <p:nvSpPr>
          <p:cNvPr id="7" name="Rectangle 6">
            <a:extLst>
              <a:ext uri="{FF2B5EF4-FFF2-40B4-BE49-F238E27FC236}">
                <a16:creationId xmlns:a16="http://schemas.microsoft.com/office/drawing/2014/main" id="{7111762A-F7E5-EC9D-9239-082ADFEEC5E5}"/>
              </a:ext>
            </a:extLst>
          </p:cNvPr>
          <p:cNvSpPr/>
          <p:nvPr/>
        </p:nvSpPr>
        <p:spPr>
          <a:xfrm>
            <a:off x="546756" y="0"/>
            <a:ext cx="8050490" cy="2662906"/>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79671752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6AAC0E6-D5F8-5B26-B839-CB6714CF2895}"/>
              </a:ext>
            </a:extLst>
          </p:cNvPr>
          <p:cNvSpPr txBox="1"/>
          <p:nvPr/>
        </p:nvSpPr>
        <p:spPr>
          <a:xfrm>
            <a:off x="226243" y="1214277"/>
            <a:ext cx="3365369" cy="5509200"/>
          </a:xfrm>
          <a:prstGeom prst="rect">
            <a:avLst/>
          </a:prstGeom>
          <a:noFill/>
        </p:spPr>
        <p:txBody>
          <a:bodyPr wrap="square" rtlCol="0">
            <a:spAutoFit/>
          </a:bodyPr>
          <a:lstStyle/>
          <a:p>
            <a:r>
              <a:rPr lang="en-GB" sz="2800" dirty="0"/>
              <a:t>You are a curator.</a:t>
            </a:r>
          </a:p>
          <a:p>
            <a:endParaRPr lang="en-GB" sz="1600" dirty="0"/>
          </a:p>
          <a:p>
            <a:r>
              <a:rPr lang="en-GB" sz="2000" dirty="0"/>
              <a:t>You have this vase from ancient Greece in the 6</a:t>
            </a:r>
            <a:r>
              <a:rPr lang="en-GB" sz="2000" baseline="30000" dirty="0"/>
              <a:t>th</a:t>
            </a:r>
            <a:r>
              <a:rPr lang="en-GB" sz="2000" dirty="0"/>
              <a:t> century BCE.</a:t>
            </a:r>
          </a:p>
          <a:p>
            <a:endParaRPr lang="en-GB" sz="1600" dirty="0"/>
          </a:p>
          <a:p>
            <a:r>
              <a:rPr lang="en-GB" sz="2000" dirty="0"/>
              <a:t>It shows Herakles (known to Romans as Hercules) bringing the Erymanthian Boar back to King Eurystheus after capturing it.</a:t>
            </a:r>
          </a:p>
          <a:p>
            <a:endParaRPr lang="en-GB" sz="1600" dirty="0"/>
          </a:p>
          <a:p>
            <a:r>
              <a:rPr lang="en-GB" sz="2000" dirty="0"/>
              <a:t>How will you display it?</a:t>
            </a:r>
          </a:p>
          <a:p>
            <a:endParaRPr lang="en-GB" sz="1600" dirty="0"/>
          </a:p>
          <a:p>
            <a:r>
              <a:rPr lang="en-GB" sz="2000" dirty="0"/>
              <a:t>For much more on the vase, including a Panoply animation and mini-documentary,</a:t>
            </a:r>
          </a:p>
          <a:p>
            <a:r>
              <a:rPr lang="en-GB" sz="2000" dirty="0"/>
              <a:t>click </a:t>
            </a:r>
            <a:r>
              <a:rPr lang="en-GB" sz="2000" dirty="0">
                <a:hlinkClick r:id="rId2"/>
              </a:rPr>
              <a:t>here</a:t>
            </a:r>
            <a:r>
              <a:rPr lang="en-GB" sz="2000" dirty="0"/>
              <a:t>. </a:t>
            </a:r>
          </a:p>
        </p:txBody>
      </p:sp>
      <p:sp>
        <p:nvSpPr>
          <p:cNvPr id="6" name="TextBox 5">
            <a:extLst>
              <a:ext uri="{FF2B5EF4-FFF2-40B4-BE49-F238E27FC236}">
                <a16:creationId xmlns:a16="http://schemas.microsoft.com/office/drawing/2014/main" id="{632DD855-C5A0-F7B0-B295-FAC01166A156}"/>
              </a:ext>
            </a:extLst>
          </p:cNvPr>
          <p:cNvSpPr txBox="1"/>
          <p:nvPr/>
        </p:nvSpPr>
        <p:spPr>
          <a:xfrm>
            <a:off x="226243" y="405353"/>
            <a:ext cx="3888556" cy="769441"/>
          </a:xfrm>
          <a:prstGeom prst="rect">
            <a:avLst/>
          </a:prstGeom>
          <a:noFill/>
        </p:spPr>
        <p:txBody>
          <a:bodyPr wrap="square" rtlCol="0">
            <a:spAutoFit/>
          </a:bodyPr>
          <a:lstStyle/>
          <a:p>
            <a:r>
              <a:rPr lang="en-GB" sz="4400" dirty="0">
                <a:latin typeface="+mj-lt"/>
              </a:rPr>
              <a:t>Making choices.</a:t>
            </a:r>
          </a:p>
        </p:txBody>
      </p:sp>
      <p:pic>
        <p:nvPicPr>
          <p:cNvPr id="4" name="Picture 3">
            <a:extLst>
              <a:ext uri="{FF2B5EF4-FFF2-40B4-BE49-F238E27FC236}">
                <a16:creationId xmlns:a16="http://schemas.microsoft.com/office/drawing/2014/main" id="{FF4D51B2-6DC3-5750-F9ED-FC530CA8E841}"/>
              </a:ext>
            </a:extLst>
          </p:cNvPr>
          <p:cNvPicPr>
            <a:picLocks noChangeAspect="1"/>
          </p:cNvPicPr>
          <p:nvPr/>
        </p:nvPicPr>
        <p:blipFill>
          <a:blip r:embed="rId3">
            <a:extLst>
              <a:ext uri="{28A0092B-C50C-407E-A947-70E740481C1C}">
                <a14:useLocalDpi xmlns:a14="http://schemas.microsoft.com/office/drawing/2010/main" val="0"/>
              </a:ext>
            </a:extLst>
          </a:blip>
          <a:srcRect l="28657" r="28657"/>
          <a:stretch/>
        </p:blipFill>
        <p:spPr>
          <a:xfrm>
            <a:off x="4411744" y="-1"/>
            <a:ext cx="4506013" cy="7038933"/>
          </a:xfrm>
          <a:prstGeom prst="rect">
            <a:avLst/>
          </a:prstGeom>
        </p:spPr>
      </p:pic>
    </p:spTree>
    <p:extLst>
      <p:ext uri="{BB962C8B-B14F-4D97-AF65-F5344CB8AC3E}">
        <p14:creationId xmlns:p14="http://schemas.microsoft.com/office/powerpoint/2010/main" val="426349364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E6DF9E-0C59-4CE9-DFB1-AEB4A103EA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3922393" cy="6004874"/>
          </a:xfrm>
          <a:prstGeom prst="rect">
            <a:avLst/>
          </a:prstGeom>
        </p:spPr>
      </p:pic>
      <p:pic>
        <p:nvPicPr>
          <p:cNvPr id="4" name="Picture 3">
            <a:extLst>
              <a:ext uri="{FF2B5EF4-FFF2-40B4-BE49-F238E27FC236}">
                <a16:creationId xmlns:a16="http://schemas.microsoft.com/office/drawing/2014/main" id="{6117C850-5E3C-BF2E-5B82-33FC73E24BDD}"/>
              </a:ext>
            </a:extLst>
          </p:cNvPr>
          <p:cNvPicPr>
            <a:picLocks noChangeAspect="1"/>
          </p:cNvPicPr>
          <p:nvPr/>
        </p:nvPicPr>
        <p:blipFill>
          <a:blip r:embed="rId3">
            <a:extLst>
              <a:ext uri="{28A0092B-C50C-407E-A947-70E740481C1C}">
                <a14:useLocalDpi xmlns:a14="http://schemas.microsoft.com/office/drawing/2010/main" val="0"/>
              </a:ext>
            </a:extLst>
          </a:blip>
          <a:srcRect l="1787" b="6563"/>
          <a:stretch/>
        </p:blipFill>
        <p:spPr>
          <a:xfrm rot="5400000">
            <a:off x="3999253" y="860129"/>
            <a:ext cx="6004875" cy="4284619"/>
          </a:xfrm>
          <a:prstGeom prst="rect">
            <a:avLst/>
          </a:prstGeom>
        </p:spPr>
      </p:pic>
      <p:sp>
        <p:nvSpPr>
          <p:cNvPr id="5" name="TextBox 4">
            <a:extLst>
              <a:ext uri="{FF2B5EF4-FFF2-40B4-BE49-F238E27FC236}">
                <a16:creationId xmlns:a16="http://schemas.microsoft.com/office/drawing/2014/main" id="{361FD043-CC47-B4E3-FAC5-B5C9C223C611}"/>
              </a:ext>
            </a:extLst>
          </p:cNvPr>
          <p:cNvSpPr txBox="1"/>
          <p:nvPr/>
        </p:nvSpPr>
        <p:spPr>
          <a:xfrm>
            <a:off x="1084083" y="6061431"/>
            <a:ext cx="6975835" cy="707886"/>
          </a:xfrm>
          <a:prstGeom prst="rect">
            <a:avLst/>
          </a:prstGeom>
          <a:noFill/>
        </p:spPr>
        <p:txBody>
          <a:bodyPr wrap="square" rtlCol="0">
            <a:spAutoFit/>
          </a:bodyPr>
          <a:lstStyle/>
          <a:p>
            <a:r>
              <a:rPr lang="en-GB" sz="2000" dirty="0"/>
              <a:t>Would you like visitors to be able to see the back of the vase?</a:t>
            </a:r>
          </a:p>
          <a:p>
            <a:r>
              <a:rPr lang="en-GB" sz="2000" dirty="0"/>
              <a:t>You can see the scene on the right, depicting a band of warriors.</a:t>
            </a:r>
          </a:p>
        </p:txBody>
      </p:sp>
    </p:spTree>
    <p:extLst>
      <p:ext uri="{BB962C8B-B14F-4D97-AF65-F5344CB8AC3E}">
        <p14:creationId xmlns:p14="http://schemas.microsoft.com/office/powerpoint/2010/main" val="196616031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E6DF9E-0C59-4CE9-DFB1-AEB4A103EA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56316" y="182202"/>
            <a:ext cx="2937177" cy="4496586"/>
          </a:xfrm>
          <a:prstGeom prst="rect">
            <a:avLst/>
          </a:prstGeom>
        </p:spPr>
      </p:pic>
      <p:pic>
        <p:nvPicPr>
          <p:cNvPr id="4" name="Picture 3">
            <a:extLst>
              <a:ext uri="{FF2B5EF4-FFF2-40B4-BE49-F238E27FC236}">
                <a16:creationId xmlns:a16="http://schemas.microsoft.com/office/drawing/2014/main" id="{CD5B9F0A-BBE4-24CA-D912-395993A9EC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1113"/>
            <a:ext cx="5238750" cy="4257675"/>
          </a:xfrm>
          <a:prstGeom prst="rect">
            <a:avLst/>
          </a:prstGeom>
        </p:spPr>
      </p:pic>
      <p:sp>
        <p:nvSpPr>
          <p:cNvPr id="5" name="TextBox 4">
            <a:extLst>
              <a:ext uri="{FF2B5EF4-FFF2-40B4-BE49-F238E27FC236}">
                <a16:creationId xmlns:a16="http://schemas.microsoft.com/office/drawing/2014/main" id="{7B4511D6-7128-988B-D3B9-D8CB1DAAC2A1}"/>
              </a:ext>
            </a:extLst>
          </p:cNvPr>
          <p:cNvSpPr txBox="1"/>
          <p:nvPr/>
        </p:nvSpPr>
        <p:spPr>
          <a:xfrm>
            <a:off x="1503576" y="5137606"/>
            <a:ext cx="6136848" cy="1015663"/>
          </a:xfrm>
          <a:prstGeom prst="rect">
            <a:avLst/>
          </a:prstGeom>
          <a:noFill/>
        </p:spPr>
        <p:txBody>
          <a:bodyPr wrap="square" rtlCol="0">
            <a:spAutoFit/>
          </a:bodyPr>
          <a:lstStyle/>
          <a:p>
            <a:r>
              <a:rPr lang="en-GB" sz="2000" dirty="0"/>
              <a:t>Would you display the vase in a ‘Heracles’ theme case alongside other vases showing Heracles, such as this one on the left depicting him fighting a three-bodied Giant?</a:t>
            </a:r>
          </a:p>
        </p:txBody>
      </p:sp>
    </p:spTree>
    <p:extLst>
      <p:ext uri="{BB962C8B-B14F-4D97-AF65-F5344CB8AC3E}">
        <p14:creationId xmlns:p14="http://schemas.microsoft.com/office/powerpoint/2010/main" val="200586062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E6DF9E-0C59-4CE9-DFB1-AEB4A103EA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92747" y="320960"/>
            <a:ext cx="3167173" cy="4848692"/>
          </a:xfrm>
          <a:prstGeom prst="rect">
            <a:avLst/>
          </a:prstGeom>
        </p:spPr>
      </p:pic>
      <p:sp>
        <p:nvSpPr>
          <p:cNvPr id="5" name="TextBox 4">
            <a:extLst>
              <a:ext uri="{FF2B5EF4-FFF2-40B4-BE49-F238E27FC236}">
                <a16:creationId xmlns:a16="http://schemas.microsoft.com/office/drawing/2014/main" id="{7B4511D6-7128-988B-D3B9-D8CB1DAAC2A1}"/>
              </a:ext>
            </a:extLst>
          </p:cNvPr>
          <p:cNvSpPr txBox="1"/>
          <p:nvPr/>
        </p:nvSpPr>
        <p:spPr>
          <a:xfrm>
            <a:off x="1809947" y="5571238"/>
            <a:ext cx="5769204" cy="707886"/>
          </a:xfrm>
          <a:prstGeom prst="rect">
            <a:avLst/>
          </a:prstGeom>
          <a:noFill/>
        </p:spPr>
        <p:txBody>
          <a:bodyPr wrap="square" rtlCol="0">
            <a:spAutoFit/>
          </a:bodyPr>
          <a:lstStyle/>
          <a:p>
            <a:r>
              <a:rPr lang="en-GB" sz="2000" dirty="0"/>
              <a:t>Perhaps you would prefer to create an ‘Animal’ or ‘Boar’ themed display showing other images of boars.</a:t>
            </a:r>
          </a:p>
        </p:txBody>
      </p:sp>
      <p:pic>
        <p:nvPicPr>
          <p:cNvPr id="6" name="Picture 5">
            <a:extLst>
              <a:ext uri="{FF2B5EF4-FFF2-40B4-BE49-F238E27FC236}">
                <a16:creationId xmlns:a16="http://schemas.microsoft.com/office/drawing/2014/main" id="{FBCD685F-2BE2-C57C-E471-7E0609504D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3885" y="320960"/>
            <a:ext cx="3656066" cy="4874755"/>
          </a:xfrm>
          <a:prstGeom prst="rect">
            <a:avLst/>
          </a:prstGeom>
        </p:spPr>
      </p:pic>
    </p:spTree>
    <p:extLst>
      <p:ext uri="{BB962C8B-B14F-4D97-AF65-F5344CB8AC3E}">
        <p14:creationId xmlns:p14="http://schemas.microsoft.com/office/powerpoint/2010/main" val="325845898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E6DF9E-0C59-4CE9-DFB1-AEB4A103EA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55283" y="284350"/>
            <a:ext cx="2633434" cy="4031579"/>
          </a:xfrm>
          <a:prstGeom prst="rect">
            <a:avLst/>
          </a:prstGeom>
        </p:spPr>
      </p:pic>
      <p:sp>
        <p:nvSpPr>
          <p:cNvPr id="5" name="TextBox 4">
            <a:extLst>
              <a:ext uri="{FF2B5EF4-FFF2-40B4-BE49-F238E27FC236}">
                <a16:creationId xmlns:a16="http://schemas.microsoft.com/office/drawing/2014/main" id="{7B4511D6-7128-988B-D3B9-D8CB1DAAC2A1}"/>
              </a:ext>
            </a:extLst>
          </p:cNvPr>
          <p:cNvSpPr txBox="1"/>
          <p:nvPr/>
        </p:nvSpPr>
        <p:spPr>
          <a:xfrm>
            <a:off x="2092751" y="5147028"/>
            <a:ext cx="4958499" cy="707886"/>
          </a:xfrm>
          <a:prstGeom prst="rect">
            <a:avLst/>
          </a:prstGeom>
          <a:noFill/>
        </p:spPr>
        <p:txBody>
          <a:bodyPr wrap="square" rtlCol="0">
            <a:spAutoFit/>
          </a:bodyPr>
          <a:lstStyle/>
          <a:p>
            <a:r>
              <a:rPr lang="en-GB" sz="2000" dirty="0"/>
              <a:t>Perhaps you would prefer to go chronological and group together vases from different eras?</a:t>
            </a:r>
          </a:p>
        </p:txBody>
      </p:sp>
      <p:pic>
        <p:nvPicPr>
          <p:cNvPr id="4" name="Picture 3">
            <a:extLst>
              <a:ext uri="{FF2B5EF4-FFF2-40B4-BE49-F238E27FC236}">
                <a16:creationId xmlns:a16="http://schemas.microsoft.com/office/drawing/2014/main" id="{9C9054D6-02C2-5BC7-D2A1-A8E6BE369A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122" y="284350"/>
            <a:ext cx="2961214" cy="3948285"/>
          </a:xfrm>
          <a:prstGeom prst="rect">
            <a:avLst/>
          </a:prstGeom>
        </p:spPr>
      </p:pic>
      <p:pic>
        <p:nvPicPr>
          <p:cNvPr id="8" name="Picture 7">
            <a:extLst>
              <a:ext uri="{FF2B5EF4-FFF2-40B4-BE49-F238E27FC236}">
                <a16:creationId xmlns:a16="http://schemas.microsoft.com/office/drawing/2014/main" id="{3DD7F1DB-1787-1770-B9A8-B811AA015FF6}"/>
              </a:ext>
            </a:extLst>
          </p:cNvPr>
          <p:cNvPicPr>
            <a:picLocks noChangeAspect="1"/>
          </p:cNvPicPr>
          <p:nvPr/>
        </p:nvPicPr>
        <p:blipFill>
          <a:blip r:embed="rId4">
            <a:extLst>
              <a:ext uri="{28A0092B-C50C-407E-A947-70E740481C1C}">
                <a14:useLocalDpi xmlns:a14="http://schemas.microsoft.com/office/drawing/2010/main" val="0"/>
              </a:ext>
            </a:extLst>
          </a:blip>
          <a:srcRect l="11097" t="6103" r="12742"/>
          <a:stretch/>
        </p:blipFill>
        <p:spPr>
          <a:xfrm>
            <a:off x="6151147" y="284350"/>
            <a:ext cx="2633434" cy="4055288"/>
          </a:xfrm>
          <a:prstGeom prst="rect">
            <a:avLst/>
          </a:prstGeom>
        </p:spPr>
      </p:pic>
    </p:spTree>
    <p:extLst>
      <p:ext uri="{BB962C8B-B14F-4D97-AF65-F5344CB8AC3E}">
        <p14:creationId xmlns:p14="http://schemas.microsoft.com/office/powerpoint/2010/main" val="47832601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C806F8A-E2C6-A2C0-3248-D7D1F7E2E495}"/>
              </a:ext>
            </a:extLst>
          </p:cNvPr>
          <p:cNvSpPr txBox="1"/>
          <p:nvPr/>
        </p:nvSpPr>
        <p:spPr>
          <a:xfrm>
            <a:off x="207391" y="1305341"/>
            <a:ext cx="3959258" cy="1200329"/>
          </a:xfrm>
          <a:prstGeom prst="rect">
            <a:avLst/>
          </a:prstGeom>
          <a:noFill/>
        </p:spPr>
        <p:txBody>
          <a:bodyPr wrap="square" rtlCol="0">
            <a:spAutoFit/>
          </a:bodyPr>
          <a:lstStyle/>
          <a:p>
            <a:r>
              <a:rPr lang="en-GB" sz="2400" dirty="0"/>
              <a:t>Perhaps you would go with something altogether different.</a:t>
            </a:r>
            <a:endParaRPr lang="en-GB" sz="2000" dirty="0"/>
          </a:p>
        </p:txBody>
      </p:sp>
      <p:pic>
        <p:nvPicPr>
          <p:cNvPr id="4" name="Picture 3">
            <a:extLst>
              <a:ext uri="{FF2B5EF4-FFF2-40B4-BE49-F238E27FC236}">
                <a16:creationId xmlns:a16="http://schemas.microsoft.com/office/drawing/2014/main" id="{31CF269C-2697-AA42-C813-7DC507EC98D6}"/>
              </a:ext>
            </a:extLst>
          </p:cNvPr>
          <p:cNvPicPr>
            <a:picLocks noChangeAspect="1"/>
          </p:cNvPicPr>
          <p:nvPr/>
        </p:nvPicPr>
        <p:blipFill>
          <a:blip r:embed="rId2"/>
          <a:stretch>
            <a:fillRect/>
          </a:stretch>
        </p:blipFill>
        <p:spPr>
          <a:xfrm>
            <a:off x="4548677" y="0"/>
            <a:ext cx="4387932" cy="6858000"/>
          </a:xfrm>
          <a:prstGeom prst="rect">
            <a:avLst/>
          </a:prstGeom>
        </p:spPr>
      </p:pic>
    </p:spTree>
    <p:extLst>
      <p:ext uri="{BB962C8B-B14F-4D97-AF65-F5344CB8AC3E}">
        <p14:creationId xmlns:p14="http://schemas.microsoft.com/office/powerpoint/2010/main" val="325703030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32DD855-C5A0-F7B0-B295-FAC01166A156}"/>
              </a:ext>
            </a:extLst>
          </p:cNvPr>
          <p:cNvSpPr txBox="1"/>
          <p:nvPr/>
        </p:nvSpPr>
        <p:spPr>
          <a:xfrm>
            <a:off x="518469" y="320506"/>
            <a:ext cx="6174556" cy="769441"/>
          </a:xfrm>
          <a:prstGeom prst="rect">
            <a:avLst/>
          </a:prstGeom>
          <a:noFill/>
        </p:spPr>
        <p:txBody>
          <a:bodyPr wrap="square" rtlCol="0">
            <a:spAutoFit/>
          </a:bodyPr>
          <a:lstStyle/>
          <a:p>
            <a:r>
              <a:rPr lang="en-GB" sz="4400" dirty="0">
                <a:latin typeface="+mj-lt"/>
              </a:rPr>
              <a:t>What can go wrong?</a:t>
            </a:r>
          </a:p>
        </p:txBody>
      </p:sp>
      <p:sp>
        <p:nvSpPr>
          <p:cNvPr id="3" name="TextBox 2">
            <a:extLst>
              <a:ext uri="{FF2B5EF4-FFF2-40B4-BE49-F238E27FC236}">
                <a16:creationId xmlns:a16="http://schemas.microsoft.com/office/drawing/2014/main" id="{1FBC8F51-D79E-8EE8-B7D4-19DB6C500449}"/>
              </a:ext>
            </a:extLst>
          </p:cNvPr>
          <p:cNvSpPr txBox="1"/>
          <p:nvPr/>
        </p:nvSpPr>
        <p:spPr>
          <a:xfrm>
            <a:off x="527902" y="1102926"/>
            <a:ext cx="7909088" cy="5401479"/>
          </a:xfrm>
          <a:prstGeom prst="rect">
            <a:avLst/>
          </a:prstGeom>
          <a:noFill/>
        </p:spPr>
        <p:txBody>
          <a:bodyPr wrap="square" rtlCol="0">
            <a:spAutoFit/>
          </a:bodyPr>
          <a:lstStyle/>
          <a:p>
            <a:pPr>
              <a:spcAft>
                <a:spcPts val="600"/>
              </a:spcAft>
            </a:pPr>
            <a:r>
              <a:rPr lang="en-GB" sz="2000" dirty="0"/>
              <a:t>Not everyone agrees about what makes a good exhibition. Perhaps you can think of exhibitions you’ve enjoyed or one’s you thought were less successful. What did you like or dislike about them?</a:t>
            </a:r>
          </a:p>
          <a:p>
            <a:r>
              <a:rPr lang="en-GB" sz="2000" dirty="0"/>
              <a:t>Amongst the many things that can go wrong, are:</a:t>
            </a:r>
          </a:p>
          <a:p>
            <a:pPr marL="285750" indent="-285750">
              <a:buFont typeface="Arial" panose="020B0604020202020204" pitchFamily="34" charset="0"/>
              <a:buChar char="•"/>
            </a:pPr>
            <a:r>
              <a:rPr lang="en-GB" sz="2000" dirty="0"/>
              <a:t>Writing on the labels is too small to read, with too much information or not enough information.</a:t>
            </a:r>
          </a:p>
          <a:p>
            <a:pPr marL="285750" indent="-285750">
              <a:buFont typeface="Arial" panose="020B0604020202020204" pitchFamily="34" charset="0"/>
              <a:buChar char="•"/>
            </a:pPr>
            <a:r>
              <a:rPr lang="en-GB" sz="2000" dirty="0"/>
              <a:t>Hard to tell what the objects are or what they were for.</a:t>
            </a:r>
          </a:p>
          <a:p>
            <a:pPr marL="285750" indent="-285750">
              <a:buFont typeface="Arial" panose="020B0604020202020204" pitchFamily="34" charset="0"/>
              <a:buChar char="•"/>
            </a:pPr>
            <a:r>
              <a:rPr lang="en-GB" sz="2000" dirty="0"/>
              <a:t>Hard to see how the objects relate to each other.</a:t>
            </a:r>
          </a:p>
          <a:p>
            <a:pPr marL="285750" indent="-285750">
              <a:buFont typeface="Arial" panose="020B0604020202020204" pitchFamily="34" charset="0"/>
              <a:buChar char="•"/>
            </a:pPr>
            <a:r>
              <a:rPr lang="en-GB" sz="2000" dirty="0"/>
              <a:t>Light in the gallery is too dark or too bright.</a:t>
            </a:r>
          </a:p>
          <a:p>
            <a:pPr marL="285750" indent="-285750">
              <a:buFont typeface="Arial" panose="020B0604020202020204" pitchFamily="34" charset="0"/>
              <a:buChar char="•"/>
            </a:pPr>
            <a:r>
              <a:rPr lang="en-GB" sz="2000" dirty="0"/>
              <a:t>Unclear which order to look at the objects in, or if there is an order.</a:t>
            </a:r>
          </a:p>
          <a:p>
            <a:pPr marL="285750" indent="-285750">
              <a:buFont typeface="Arial" panose="020B0604020202020204" pitchFamily="34" charset="0"/>
              <a:buChar char="•"/>
            </a:pPr>
            <a:r>
              <a:rPr lang="en-GB" sz="2000" dirty="0"/>
              <a:t>No access for wheelchair users; no chairs.</a:t>
            </a:r>
          </a:p>
          <a:p>
            <a:pPr marL="285750" indent="-285750">
              <a:buFont typeface="Arial" panose="020B0604020202020204" pitchFamily="34" charset="0"/>
              <a:buChar char="•"/>
            </a:pPr>
            <a:r>
              <a:rPr lang="en-GB" sz="2000" dirty="0"/>
              <a:t>Too busy, making it hard to see the objects or read the labels.</a:t>
            </a:r>
          </a:p>
          <a:p>
            <a:pPr marL="285750" indent="-285750">
              <a:buFont typeface="Arial" panose="020B0604020202020204" pitchFamily="34" charset="0"/>
              <a:buChar char="•"/>
            </a:pPr>
            <a:r>
              <a:rPr lang="en-GB" sz="2000" dirty="0"/>
              <a:t>Exhibition clashes with another museum doing a similar event.</a:t>
            </a:r>
          </a:p>
          <a:p>
            <a:pPr marL="285750" indent="-285750">
              <a:buFont typeface="Arial" panose="020B0604020202020204" pitchFamily="34" charset="0"/>
              <a:buChar char="•"/>
            </a:pPr>
            <a:r>
              <a:rPr lang="en-GB" sz="2000" dirty="0"/>
              <a:t>Exhibition too expensive to put on, or too expensive to attend.</a:t>
            </a:r>
          </a:p>
          <a:p>
            <a:pPr marL="285750" indent="-285750">
              <a:buFont typeface="Arial" panose="020B0604020202020204" pitchFamily="34" charset="0"/>
              <a:buChar char="•"/>
            </a:pPr>
            <a:r>
              <a:rPr lang="en-GB" sz="2000" dirty="0"/>
              <a:t>Poor marketing – no one knows it’s on.</a:t>
            </a:r>
          </a:p>
          <a:p>
            <a:pPr marL="285750" indent="-285750">
              <a:buFont typeface="Arial" panose="020B0604020202020204" pitchFamily="34" charset="0"/>
              <a:buChar char="•"/>
            </a:pPr>
            <a:endParaRPr lang="en-GB" sz="2000" dirty="0"/>
          </a:p>
          <a:p>
            <a:r>
              <a:rPr lang="en-GB" sz="2000" dirty="0"/>
              <a:t>What else could go wrong? How could you prevent these challenges?</a:t>
            </a:r>
            <a:endParaRPr lang="en-GB" dirty="0"/>
          </a:p>
        </p:txBody>
      </p:sp>
    </p:spTree>
    <p:extLst>
      <p:ext uri="{BB962C8B-B14F-4D97-AF65-F5344CB8AC3E}">
        <p14:creationId xmlns:p14="http://schemas.microsoft.com/office/powerpoint/2010/main" val="335684246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C22B7F6-3202-4C1B-5C5E-D4C0427E2F62}"/>
              </a:ext>
            </a:extLst>
          </p:cNvPr>
          <p:cNvSpPr txBox="1"/>
          <p:nvPr/>
        </p:nvSpPr>
        <p:spPr>
          <a:xfrm>
            <a:off x="417369" y="686964"/>
            <a:ext cx="4343168" cy="4616648"/>
          </a:xfrm>
          <a:prstGeom prst="rect">
            <a:avLst/>
          </a:prstGeom>
          <a:noFill/>
        </p:spPr>
        <p:txBody>
          <a:bodyPr wrap="square">
            <a:spAutoFit/>
          </a:bodyPr>
          <a:lstStyle/>
          <a:p>
            <a:pPr>
              <a:spcBef>
                <a:spcPts val="0"/>
              </a:spcBef>
            </a:pPr>
            <a:r>
              <a:rPr lang="en-GB" sz="2800" dirty="0"/>
              <a:t>Have fun planning your own exhibition!</a:t>
            </a:r>
          </a:p>
          <a:p>
            <a:pPr>
              <a:spcBef>
                <a:spcPts val="0"/>
              </a:spcBef>
            </a:pPr>
            <a:endParaRPr lang="en-GB" sz="1800" dirty="0"/>
          </a:p>
          <a:p>
            <a:pPr>
              <a:spcBef>
                <a:spcPts val="0"/>
              </a:spcBef>
            </a:pPr>
            <a:r>
              <a:rPr lang="en-GB" sz="2000" dirty="0"/>
              <a:t>Visit the lesson-plan chapters</a:t>
            </a:r>
          </a:p>
          <a:p>
            <a:pPr>
              <a:spcBef>
                <a:spcPts val="0"/>
              </a:spcBef>
            </a:pPr>
            <a:r>
              <a:rPr lang="en-GB" sz="2000" dirty="0"/>
              <a:t>‘Curation Challenge’ by Jennie Thornber</a:t>
            </a:r>
          </a:p>
          <a:p>
            <a:pPr>
              <a:spcBef>
                <a:spcPts val="0"/>
              </a:spcBef>
            </a:pPr>
            <a:r>
              <a:rPr lang="en-GB" sz="2000" dirty="0"/>
              <a:t>and </a:t>
            </a:r>
          </a:p>
          <a:p>
            <a:pPr>
              <a:spcBef>
                <a:spcPts val="0"/>
              </a:spcBef>
            </a:pPr>
            <a:r>
              <a:rPr lang="en-GB" sz="2000" dirty="0"/>
              <a:t>‘Displaying Animations’</a:t>
            </a:r>
          </a:p>
          <a:p>
            <a:pPr>
              <a:spcBef>
                <a:spcPts val="0"/>
              </a:spcBef>
            </a:pPr>
            <a:r>
              <a:rPr lang="en-GB" sz="2000" dirty="0"/>
              <a:t>by Louise Maguire,</a:t>
            </a:r>
          </a:p>
          <a:p>
            <a:pPr>
              <a:spcBef>
                <a:spcPts val="0"/>
              </a:spcBef>
            </a:pPr>
            <a:r>
              <a:rPr lang="en-GB" sz="2000" dirty="0"/>
              <a:t>in the Open Access volume</a:t>
            </a:r>
          </a:p>
          <a:p>
            <a:pPr>
              <a:spcBef>
                <a:spcPts val="0"/>
              </a:spcBef>
            </a:pPr>
            <a:r>
              <a:rPr lang="en-GB" sz="2000" b="1" i="1" dirty="0">
                <a:hlinkClick r:id="rId2"/>
              </a:rPr>
              <a:t>Teaching Ancient Greece. Lesson Plans, Vase Animations, and Resources</a:t>
            </a:r>
            <a:r>
              <a:rPr lang="en-GB" sz="2000" dirty="0"/>
              <a:t>, </a:t>
            </a:r>
          </a:p>
          <a:p>
            <a:pPr>
              <a:spcBef>
                <a:spcPts val="0"/>
              </a:spcBef>
            </a:pPr>
            <a:r>
              <a:rPr lang="en-GB" sz="2000" dirty="0"/>
              <a:t>edited by Sonya Nevin,</a:t>
            </a:r>
          </a:p>
          <a:p>
            <a:pPr>
              <a:spcBef>
                <a:spcPts val="0"/>
              </a:spcBef>
            </a:pPr>
            <a:r>
              <a:rPr lang="en-GB" sz="2000" dirty="0"/>
              <a:t>for more ideas about planning your own exhibition.</a:t>
            </a:r>
          </a:p>
        </p:txBody>
      </p:sp>
      <p:pic>
        <p:nvPicPr>
          <p:cNvPr id="4" name="Picture 3">
            <a:extLst>
              <a:ext uri="{FF2B5EF4-FFF2-40B4-BE49-F238E27FC236}">
                <a16:creationId xmlns:a16="http://schemas.microsoft.com/office/drawing/2014/main" id="{C5BEE4B9-A70B-94BD-9D9A-BA06598D08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9939" y="596754"/>
            <a:ext cx="3746693" cy="5664491"/>
          </a:xfrm>
          <a:prstGeom prst="rect">
            <a:avLst/>
          </a:prstGeom>
        </p:spPr>
      </p:pic>
    </p:spTree>
    <p:extLst>
      <p:ext uri="{BB962C8B-B14F-4D97-AF65-F5344CB8AC3E}">
        <p14:creationId xmlns:p14="http://schemas.microsoft.com/office/powerpoint/2010/main" val="174565609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CA559C-FCCE-99B8-C28F-F7E2ACBA60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216909"/>
            <a:ext cx="3283131" cy="1857012"/>
          </a:xfrm>
          <a:prstGeom prst="rect">
            <a:avLst/>
          </a:prstGeom>
        </p:spPr>
      </p:pic>
      <p:sp>
        <p:nvSpPr>
          <p:cNvPr id="4" name="TextBox 3">
            <a:extLst>
              <a:ext uri="{FF2B5EF4-FFF2-40B4-BE49-F238E27FC236}">
                <a16:creationId xmlns:a16="http://schemas.microsoft.com/office/drawing/2014/main" id="{7DD405F4-9F46-6E08-4017-A28FDA8556E5}"/>
              </a:ext>
            </a:extLst>
          </p:cNvPr>
          <p:cNvSpPr txBox="1"/>
          <p:nvPr/>
        </p:nvSpPr>
        <p:spPr>
          <a:xfrm>
            <a:off x="443060" y="2537149"/>
            <a:ext cx="4128940" cy="3801041"/>
          </a:xfrm>
          <a:prstGeom prst="rect">
            <a:avLst/>
          </a:prstGeom>
          <a:noFill/>
        </p:spPr>
        <p:txBody>
          <a:bodyPr wrap="square" rtlCol="0">
            <a:spAutoFit/>
          </a:bodyPr>
          <a:lstStyle/>
          <a:p>
            <a:pPr>
              <a:spcAft>
                <a:spcPts val="600"/>
              </a:spcAft>
            </a:pPr>
            <a:r>
              <a:rPr lang="en-GB" dirty="0"/>
              <a:t>This PowerPoint was made by Dr Sonya Nevin of the Panoply Vase Animation Project, for the ERC-funded project</a:t>
            </a:r>
          </a:p>
          <a:p>
            <a:pPr>
              <a:spcAft>
                <a:spcPts val="600"/>
              </a:spcAft>
            </a:pPr>
            <a:r>
              <a:rPr lang="en-GB" dirty="0"/>
              <a:t>Our Mythical Childhood: </a:t>
            </a:r>
            <a:r>
              <a:rPr lang="en-GB" dirty="0">
                <a:hlinkClick r:id="rId3"/>
              </a:rPr>
              <a:t>http://www.omc.obta.al.uw.edu.pl/</a:t>
            </a:r>
            <a:r>
              <a:rPr lang="en-GB" dirty="0"/>
              <a:t> </a:t>
            </a:r>
          </a:p>
          <a:p>
            <a:pPr>
              <a:spcAft>
                <a:spcPts val="600"/>
              </a:spcAft>
            </a:pPr>
            <a:r>
              <a:rPr lang="en-GB" dirty="0"/>
              <a:t>Feel free to use this PowerPoint for educational purposes, including editing it.</a:t>
            </a:r>
          </a:p>
          <a:p>
            <a:pPr>
              <a:spcAft>
                <a:spcPts val="600"/>
              </a:spcAft>
            </a:pPr>
            <a:r>
              <a:rPr lang="en-GB" dirty="0"/>
              <a:t>Please do not post it online. Share its </a:t>
            </a:r>
            <a:r>
              <a:rPr lang="en-GB" dirty="0" err="1"/>
              <a:t>url</a:t>
            </a:r>
            <a:r>
              <a:rPr lang="en-GB" dirty="0"/>
              <a:t> if you would like to share it.</a:t>
            </a:r>
          </a:p>
          <a:p>
            <a:pPr>
              <a:spcAft>
                <a:spcPts val="600"/>
              </a:spcAft>
            </a:pPr>
            <a:r>
              <a:rPr lang="en-GB" dirty="0"/>
              <a:t>The PowerPoint can be downloaded from:</a:t>
            </a:r>
          </a:p>
          <a:p>
            <a:pPr>
              <a:spcAft>
                <a:spcPts val="600"/>
              </a:spcAft>
            </a:pPr>
            <a:r>
              <a:rPr lang="en-GB" dirty="0">
                <a:hlinkClick r:id="rId4"/>
              </a:rPr>
              <a:t>https://www.panoply.org.uk/further-resources</a:t>
            </a:r>
            <a:r>
              <a:rPr lang="en-GB" dirty="0"/>
              <a:t> </a:t>
            </a:r>
          </a:p>
        </p:txBody>
      </p:sp>
      <p:pic>
        <p:nvPicPr>
          <p:cNvPr id="6" name="Picture 5">
            <a:extLst>
              <a:ext uri="{FF2B5EF4-FFF2-40B4-BE49-F238E27FC236}">
                <a16:creationId xmlns:a16="http://schemas.microsoft.com/office/drawing/2014/main" id="{27811D34-32AE-4B7B-A29D-1748C85C4EF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79939" y="596754"/>
            <a:ext cx="3746693" cy="5664491"/>
          </a:xfrm>
          <a:prstGeom prst="rect">
            <a:avLst/>
          </a:prstGeom>
        </p:spPr>
      </p:pic>
    </p:spTree>
    <p:extLst>
      <p:ext uri="{BB962C8B-B14F-4D97-AF65-F5344CB8AC3E}">
        <p14:creationId xmlns:p14="http://schemas.microsoft.com/office/powerpoint/2010/main" val="31113712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5A53FC-9D16-FCF6-9D39-8E39A2DB3105}"/>
              </a:ext>
            </a:extLst>
          </p:cNvPr>
          <p:cNvSpPr>
            <a:spLocks noGrp="1"/>
          </p:cNvSpPr>
          <p:nvPr>
            <p:ph type="title"/>
          </p:nvPr>
        </p:nvSpPr>
        <p:spPr/>
        <p:txBody>
          <a:bodyPr/>
          <a:lstStyle/>
          <a:p>
            <a:r>
              <a:rPr lang="en-GB" dirty="0"/>
              <a:t>Art Gallery of South Australia</a:t>
            </a:r>
          </a:p>
        </p:txBody>
      </p:sp>
      <p:sp>
        <p:nvSpPr>
          <p:cNvPr id="3" name="Content Placeholder 2">
            <a:extLst>
              <a:ext uri="{FF2B5EF4-FFF2-40B4-BE49-F238E27FC236}">
                <a16:creationId xmlns:a16="http://schemas.microsoft.com/office/drawing/2014/main" id="{4F4EFB11-3BD0-6E3F-0FFE-F911EFE97A87}"/>
              </a:ext>
            </a:extLst>
          </p:cNvPr>
          <p:cNvSpPr>
            <a:spLocks noGrp="1"/>
          </p:cNvSpPr>
          <p:nvPr>
            <p:ph idx="1"/>
          </p:nvPr>
        </p:nvSpPr>
        <p:spPr/>
        <p:txBody>
          <a:bodyPr>
            <a:normAutofit lnSpcReduction="10000"/>
          </a:bodyPr>
          <a:lstStyle/>
          <a:p>
            <a:pPr marL="0" indent="0">
              <a:buNone/>
            </a:pPr>
            <a:r>
              <a:rPr lang="en-GB" dirty="0">
                <a:solidFill>
                  <a:srgbClr val="000000"/>
                </a:solidFill>
                <a:latin typeface="Practice"/>
              </a:rPr>
              <a:t>“C</a:t>
            </a:r>
            <a:r>
              <a:rPr lang="en-GB" b="0" i="0" dirty="0">
                <a:solidFill>
                  <a:srgbClr val="000000"/>
                </a:solidFill>
                <a:effectLst/>
                <a:latin typeface="Practice"/>
              </a:rPr>
              <a:t>urators, along with artists, are storytellers in their own right. Curators make decisions about </a:t>
            </a:r>
            <a:r>
              <a:rPr lang="en-GB" b="1" i="0" dirty="0">
                <a:solidFill>
                  <a:srgbClr val="000000"/>
                </a:solidFill>
                <a:effectLst/>
                <a:latin typeface="Practice"/>
              </a:rPr>
              <a:t>which works of art</a:t>
            </a:r>
            <a:r>
              <a:rPr lang="en-GB" b="0" i="0" dirty="0">
                <a:solidFill>
                  <a:srgbClr val="000000"/>
                </a:solidFill>
                <a:effectLst/>
                <a:latin typeface="Practice"/>
              </a:rPr>
              <a:t> should be displayed and how they should be seen. They also decide on the </a:t>
            </a:r>
            <a:r>
              <a:rPr lang="en-GB" b="1" i="0" dirty="0">
                <a:solidFill>
                  <a:srgbClr val="000000"/>
                </a:solidFill>
                <a:effectLst/>
                <a:latin typeface="Practice"/>
              </a:rPr>
              <a:t>themes</a:t>
            </a:r>
            <a:r>
              <a:rPr lang="en-GB" b="0" i="0" dirty="0">
                <a:solidFill>
                  <a:srgbClr val="000000"/>
                </a:solidFill>
                <a:effectLst/>
                <a:latin typeface="Practice"/>
              </a:rPr>
              <a:t> and ideas to be experienced by the audience.”</a:t>
            </a:r>
          </a:p>
          <a:p>
            <a:pPr marL="0" indent="0">
              <a:buNone/>
            </a:pPr>
            <a:endParaRPr lang="en-GB" dirty="0">
              <a:solidFill>
                <a:srgbClr val="000000"/>
              </a:solidFill>
              <a:latin typeface="Practice"/>
            </a:endParaRPr>
          </a:p>
          <a:p>
            <a:pPr marL="0" indent="0">
              <a:buNone/>
            </a:pPr>
            <a:endParaRPr lang="en-GB" dirty="0">
              <a:solidFill>
                <a:srgbClr val="000000"/>
              </a:solidFill>
              <a:latin typeface="Practice"/>
            </a:endParaRPr>
          </a:p>
          <a:p>
            <a:pPr marL="0" indent="0">
              <a:buNone/>
            </a:pPr>
            <a:endParaRPr lang="en-GB" dirty="0">
              <a:solidFill>
                <a:srgbClr val="000000"/>
              </a:solidFill>
              <a:latin typeface="Practice"/>
            </a:endParaRPr>
          </a:p>
          <a:p>
            <a:pPr marL="0" indent="0">
              <a:buNone/>
            </a:pPr>
            <a:r>
              <a:rPr lang="en-GB" dirty="0">
                <a:hlinkClick r:id="rId2"/>
              </a:rPr>
              <a:t>https://www.agsa.sa.gov.au/education/resources-educators/agsa-art-school-online/what-curator/</a:t>
            </a:r>
            <a:r>
              <a:rPr lang="en-GB" dirty="0"/>
              <a:t> </a:t>
            </a:r>
          </a:p>
        </p:txBody>
      </p:sp>
    </p:spTree>
    <p:extLst>
      <p:ext uri="{BB962C8B-B14F-4D97-AF65-F5344CB8AC3E}">
        <p14:creationId xmlns:p14="http://schemas.microsoft.com/office/powerpoint/2010/main" val="1911515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D47A7-FEE3-5D89-10FA-401A5FAB9968}"/>
              </a:ext>
            </a:extLst>
          </p:cNvPr>
          <p:cNvSpPr>
            <a:spLocks noGrp="1"/>
          </p:cNvSpPr>
          <p:nvPr>
            <p:ph type="title"/>
          </p:nvPr>
        </p:nvSpPr>
        <p:spPr/>
        <p:txBody>
          <a:bodyPr/>
          <a:lstStyle/>
          <a:p>
            <a:r>
              <a:rPr lang="en-GB" dirty="0"/>
              <a:t>Sotheby’s Institute of Art, UK.</a:t>
            </a:r>
          </a:p>
        </p:txBody>
      </p:sp>
      <p:sp>
        <p:nvSpPr>
          <p:cNvPr id="3" name="Content Placeholder 2">
            <a:extLst>
              <a:ext uri="{FF2B5EF4-FFF2-40B4-BE49-F238E27FC236}">
                <a16:creationId xmlns:a16="http://schemas.microsoft.com/office/drawing/2014/main" id="{5F1F4714-5541-DB3A-7BA8-AD982ED1413B}"/>
              </a:ext>
            </a:extLst>
          </p:cNvPr>
          <p:cNvSpPr>
            <a:spLocks noGrp="1"/>
          </p:cNvSpPr>
          <p:nvPr>
            <p:ph idx="1"/>
          </p:nvPr>
        </p:nvSpPr>
        <p:spPr>
          <a:xfrm>
            <a:off x="628650" y="1825624"/>
            <a:ext cx="7886700" cy="4735431"/>
          </a:xfrm>
        </p:spPr>
        <p:txBody>
          <a:bodyPr>
            <a:normAutofit fontScale="92500" lnSpcReduction="10000"/>
          </a:bodyPr>
          <a:lstStyle/>
          <a:p>
            <a:pPr marL="0" indent="0">
              <a:buNone/>
            </a:pPr>
            <a:r>
              <a:rPr lang="en-GB" b="0" i="0" dirty="0">
                <a:solidFill>
                  <a:srgbClr val="000000"/>
                </a:solidFill>
                <a:effectLst/>
              </a:rPr>
              <a:t>“An art curator’s job is multi-faceted — it involves </a:t>
            </a:r>
            <a:r>
              <a:rPr lang="en-GB" b="1" i="0" dirty="0">
                <a:solidFill>
                  <a:srgbClr val="000000"/>
                </a:solidFill>
                <a:effectLst/>
              </a:rPr>
              <a:t>research, planning</a:t>
            </a:r>
            <a:r>
              <a:rPr lang="en-GB" b="0" i="0" dirty="0">
                <a:solidFill>
                  <a:srgbClr val="000000"/>
                </a:solidFill>
                <a:effectLst/>
              </a:rPr>
              <a:t>, and excellent </a:t>
            </a:r>
            <a:r>
              <a:rPr lang="en-GB" b="1" i="0" dirty="0">
                <a:solidFill>
                  <a:srgbClr val="000000"/>
                </a:solidFill>
                <a:effectLst/>
              </a:rPr>
              <a:t>communication</a:t>
            </a:r>
            <a:r>
              <a:rPr lang="en-GB" b="0" i="0" dirty="0">
                <a:solidFill>
                  <a:srgbClr val="000000"/>
                </a:solidFill>
                <a:effectLst/>
              </a:rPr>
              <a:t> skills when working with artists, art experts, and the general public. Their primary responsibilities include:</a:t>
            </a:r>
          </a:p>
          <a:p>
            <a:pPr marL="0" indent="0">
              <a:buNone/>
            </a:pPr>
            <a:r>
              <a:rPr lang="en-GB" i="0" dirty="0">
                <a:solidFill>
                  <a:srgbClr val="000000"/>
                </a:solidFill>
                <a:effectLst/>
              </a:rPr>
              <a:t>Curating exhibitions</a:t>
            </a:r>
            <a:endParaRPr lang="en-GB" dirty="0">
              <a:solidFill>
                <a:srgbClr val="000000"/>
              </a:solidFill>
            </a:endParaRPr>
          </a:p>
          <a:p>
            <a:pPr marL="0" indent="0">
              <a:buNone/>
            </a:pPr>
            <a:r>
              <a:rPr lang="en-GB" i="0" dirty="0">
                <a:solidFill>
                  <a:srgbClr val="000000"/>
                </a:solidFill>
                <a:effectLst/>
              </a:rPr>
              <a:t>Acquiring artworks</a:t>
            </a:r>
          </a:p>
          <a:p>
            <a:pPr marL="0" indent="0">
              <a:buNone/>
            </a:pPr>
            <a:r>
              <a:rPr lang="en-GB" i="0" dirty="0">
                <a:solidFill>
                  <a:srgbClr val="000000"/>
                </a:solidFill>
                <a:effectLst/>
              </a:rPr>
              <a:t>Research and interpretation</a:t>
            </a:r>
            <a:endParaRPr lang="en-GB" dirty="0">
              <a:solidFill>
                <a:srgbClr val="000000"/>
              </a:solidFill>
            </a:endParaRPr>
          </a:p>
          <a:p>
            <a:pPr marL="0" indent="0">
              <a:buNone/>
            </a:pPr>
            <a:r>
              <a:rPr lang="en-GB" i="0" dirty="0">
                <a:solidFill>
                  <a:srgbClr val="000000"/>
                </a:solidFill>
                <a:effectLst/>
              </a:rPr>
              <a:t>Public engagement</a:t>
            </a:r>
          </a:p>
          <a:p>
            <a:pPr marL="0" indent="0">
              <a:spcAft>
                <a:spcPts val="1200"/>
              </a:spcAft>
              <a:buNone/>
            </a:pPr>
            <a:r>
              <a:rPr lang="en-GB" i="0" dirty="0">
                <a:solidFill>
                  <a:srgbClr val="000000"/>
                </a:solidFill>
                <a:effectLst/>
              </a:rPr>
              <a:t>Administrative Tasks.”</a:t>
            </a:r>
          </a:p>
          <a:p>
            <a:pPr marL="0" indent="0">
              <a:buNone/>
            </a:pPr>
            <a:r>
              <a:rPr lang="en-GB" dirty="0">
                <a:hlinkClick r:id="rId2"/>
              </a:rPr>
              <a:t>https://www.sothebysinstitute.com/how-to-series/art-curator</a:t>
            </a:r>
            <a:r>
              <a:rPr lang="en-GB" dirty="0"/>
              <a:t> </a:t>
            </a:r>
          </a:p>
        </p:txBody>
      </p:sp>
    </p:spTree>
    <p:extLst>
      <p:ext uri="{BB962C8B-B14F-4D97-AF65-F5344CB8AC3E}">
        <p14:creationId xmlns:p14="http://schemas.microsoft.com/office/powerpoint/2010/main" val="315323032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1221</TotalTime>
  <Words>4222</Words>
  <Application>Microsoft Office PowerPoint</Application>
  <PresentationFormat>On-screen Show (4:3)</PresentationFormat>
  <Paragraphs>259</Paragraphs>
  <Slides>79</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79</vt:i4>
      </vt:variant>
    </vt:vector>
  </HeadingPairs>
  <TitlesOfParts>
    <vt:vector size="87" baseType="lpstr">
      <vt:lpstr>Arial</vt:lpstr>
      <vt:lpstr>Calibri</vt:lpstr>
      <vt:lpstr>Calibri Light</vt:lpstr>
      <vt:lpstr>GDS Transport</vt:lpstr>
      <vt:lpstr>Practice</vt:lpstr>
      <vt:lpstr>Tate regular</vt:lpstr>
      <vt:lpstr>Times New Roman</vt:lpstr>
      <vt:lpstr>Office Theme</vt:lpstr>
      <vt:lpstr>Curators. Panoply Vase Animation Project http://panoply.org.uk</vt:lpstr>
      <vt:lpstr>PowerPoint Presentation</vt:lpstr>
      <vt:lpstr>What is a curator?</vt:lpstr>
      <vt:lpstr>PowerPoint Presentation</vt:lpstr>
      <vt:lpstr>Where does the word ‘curator’ come from?</vt:lpstr>
      <vt:lpstr>Let’s see what some museums and galleries say about what curators do:</vt:lpstr>
      <vt:lpstr>Tate Museum, London, UK.</vt:lpstr>
      <vt:lpstr>Art Gallery of South Australia</vt:lpstr>
      <vt:lpstr>Sotheby’s Institute of Art, UK.</vt:lpstr>
      <vt:lpstr>And from the UK National Careers Service:</vt:lpstr>
      <vt:lpstr>Let’s hear from some curators: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will you include in your object labels?</vt:lpstr>
      <vt:lpstr>PowerPoint Presentation</vt:lpstr>
      <vt:lpstr>PowerPoint Presentation</vt:lpstr>
      <vt:lpstr>PowerPoint Presentation</vt:lpstr>
      <vt:lpstr>How will you arrange the objects?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will you do with the background around the objects?</vt:lpstr>
      <vt:lpstr>PowerPoint Presentation</vt:lpstr>
      <vt:lpstr>PowerPoint Presentation</vt:lpstr>
      <vt:lpstr>PowerPoint Presentation</vt:lpstr>
      <vt:lpstr>PowerPoint Presentation</vt:lpstr>
      <vt:lpstr>PowerPoint Presentation</vt:lpstr>
      <vt:lpstr>Will you add any extra things to accompany the objects?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Sonya Nevin</dc:creator>
  <cp:lastModifiedBy>Sonya Nevin</cp:lastModifiedBy>
  <cp:revision>99</cp:revision>
  <dcterms:created xsi:type="dcterms:W3CDTF">2024-09-07T15:10:19Z</dcterms:created>
  <dcterms:modified xsi:type="dcterms:W3CDTF">2024-10-02T18:09:57Z</dcterms:modified>
</cp:coreProperties>
</file>