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1" r:id="rId5"/>
    <p:sldId id="258" r:id="rId6"/>
    <p:sldId id="269" r:id="rId7"/>
    <p:sldId id="284" r:id="rId8"/>
    <p:sldId id="278" r:id="rId9"/>
    <p:sldId id="275" r:id="rId10"/>
    <p:sldId id="282" r:id="rId11"/>
    <p:sldId id="283" r:id="rId12"/>
    <p:sldId id="259" r:id="rId13"/>
    <p:sldId id="260" r:id="rId14"/>
    <p:sldId id="279" r:id="rId15"/>
    <p:sldId id="280" r:id="rId16"/>
    <p:sldId id="277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78E3-8BE6-4F7F-A29A-77EC6A6E832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25BB-ACB7-4FDD-9F96-7ED455A1D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37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78E3-8BE6-4F7F-A29A-77EC6A6E832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25BB-ACB7-4FDD-9F96-7ED455A1D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98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78E3-8BE6-4F7F-A29A-77EC6A6E832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25BB-ACB7-4FDD-9F96-7ED455A1D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07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78E3-8BE6-4F7F-A29A-77EC6A6E832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25BB-ACB7-4FDD-9F96-7ED455A1D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57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78E3-8BE6-4F7F-A29A-77EC6A6E832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25BB-ACB7-4FDD-9F96-7ED455A1D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36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78E3-8BE6-4F7F-A29A-77EC6A6E832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25BB-ACB7-4FDD-9F96-7ED455A1D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17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78E3-8BE6-4F7F-A29A-77EC6A6E832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25BB-ACB7-4FDD-9F96-7ED455A1D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355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78E3-8BE6-4F7F-A29A-77EC6A6E832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25BB-ACB7-4FDD-9F96-7ED455A1D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71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78E3-8BE6-4F7F-A29A-77EC6A6E832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25BB-ACB7-4FDD-9F96-7ED455A1D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15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78E3-8BE6-4F7F-A29A-77EC6A6E832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25BB-ACB7-4FDD-9F96-7ED455A1D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06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78E3-8BE6-4F7F-A29A-77EC6A6E832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25BB-ACB7-4FDD-9F96-7ED455A1D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089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978E3-8BE6-4F7F-A29A-77EC6A6E832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E25BB-ACB7-4FDD-9F96-7ED455A1D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4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6088" y="2130425"/>
            <a:ext cx="4502112" cy="1470025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Sappho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Fragment 44</a:t>
            </a:r>
            <a:br>
              <a:rPr lang="en-GB" dirty="0" smtClean="0"/>
            </a:br>
            <a:r>
              <a:rPr lang="en-GB" i="1" dirty="0" smtClean="0"/>
              <a:t>Hector and Andromache:</a:t>
            </a:r>
            <a:br>
              <a:rPr lang="en-GB" i="1" dirty="0" smtClean="0"/>
            </a:br>
            <a:r>
              <a:rPr lang="en-GB" i="1" dirty="0" smtClean="0"/>
              <a:t>A Wedding at Troy</a:t>
            </a:r>
            <a:endParaRPr lang="en-GB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13" y="5373216"/>
            <a:ext cx="6696470" cy="115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89103"/>
            <a:ext cx="3632560" cy="48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8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561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02128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Papyrus often becomes damaged over time, leaving only ‘fragments’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60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" y="0"/>
            <a:ext cx="7797552" cy="98072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Sappho, Fragment 44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018" y="836712"/>
            <a:ext cx="8867328" cy="62212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The herald came.  Idaeus, the swift messenger:</a:t>
            </a:r>
          </a:p>
          <a:p>
            <a:pPr marL="0" indent="0">
              <a:buNone/>
            </a:pPr>
            <a:r>
              <a:rPr lang="en-GB" sz="1800" dirty="0"/>
              <a:t>... "Hector and his companions are leading graceful Andromache from sacred Thebes, in their ships over the salt sea</a:t>
            </a:r>
            <a:r>
              <a:rPr lang="en-GB" sz="1800" dirty="0" smtClean="0"/>
              <a:t>...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Many gold bracelets and purple robes, finely-made ornaments and countless silver drinking cups and ivory."</a:t>
            </a:r>
          </a:p>
          <a:p>
            <a:pPr marL="0" indent="0">
              <a:buNone/>
            </a:pPr>
            <a:r>
              <a:rPr lang="en-GB" sz="1800" dirty="0"/>
              <a:t>So he spoke and Hector's dear father leapt up quickly.</a:t>
            </a:r>
          </a:p>
          <a:p>
            <a:pPr marL="0" indent="0">
              <a:buNone/>
            </a:pPr>
            <a:r>
              <a:rPr lang="en-GB" sz="1800" dirty="0"/>
              <a:t>The news reached his friends around the wide </a:t>
            </a:r>
            <a:r>
              <a:rPr lang="en-GB" sz="1800" dirty="0" smtClean="0"/>
              <a:t>city. 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The men of Troy yoked mules to the smooth-running carriages and the crowd of women and neat-</a:t>
            </a:r>
            <a:r>
              <a:rPr lang="en-GB" sz="1800" dirty="0" err="1"/>
              <a:t>ankled</a:t>
            </a:r>
            <a:r>
              <a:rPr lang="en-GB" sz="1800" dirty="0"/>
              <a:t> girls climbed aboard.  The daughters of Priam travelled separately.  Young men harnessed horses to chariots.</a:t>
            </a:r>
          </a:p>
          <a:p>
            <a:pPr marL="0" indent="0">
              <a:buNone/>
            </a:pPr>
            <a:r>
              <a:rPr lang="en-GB" sz="1800" dirty="0" smtClean="0"/>
              <a:t>Looking </a:t>
            </a:r>
            <a:r>
              <a:rPr lang="en-GB" sz="1800" dirty="0"/>
              <a:t>like gods, they travelled into Troy.</a:t>
            </a:r>
          </a:p>
          <a:p>
            <a:pPr marL="0" indent="0">
              <a:buNone/>
            </a:pPr>
            <a:r>
              <a:rPr lang="en-GB" sz="1800" dirty="0"/>
              <a:t>The sweet sound of the </a:t>
            </a:r>
            <a:r>
              <a:rPr lang="en-GB" sz="1800" dirty="0" err="1"/>
              <a:t>aulos</a:t>
            </a:r>
            <a:r>
              <a:rPr lang="en-GB" sz="1800" dirty="0"/>
              <a:t> and kithara mixed with the noise of the castanets. </a:t>
            </a:r>
          </a:p>
          <a:p>
            <a:pPr marL="0" indent="0">
              <a:buNone/>
            </a:pPr>
            <a:r>
              <a:rPr lang="en-GB" sz="1800" dirty="0"/>
              <a:t>The girls sang a holy song which echoed wonderfully into the sky.</a:t>
            </a:r>
          </a:p>
          <a:p>
            <a:pPr marL="0" indent="0">
              <a:buNone/>
            </a:pPr>
            <a:r>
              <a:rPr lang="en-GB" sz="1800" dirty="0"/>
              <a:t>Everywhere in the streets there were bowls and cups.  </a:t>
            </a:r>
          </a:p>
          <a:p>
            <a:pPr marL="0" indent="0">
              <a:buNone/>
            </a:pPr>
            <a:r>
              <a:rPr lang="en-GB" sz="1800" dirty="0"/>
              <a:t>There was myrrh, cassia, and frankincense mingled.</a:t>
            </a:r>
          </a:p>
          <a:p>
            <a:pPr marL="0" indent="0">
              <a:buNone/>
            </a:pPr>
            <a:r>
              <a:rPr lang="en-GB" sz="1800" dirty="0"/>
              <a:t>The women dried out "</a:t>
            </a:r>
            <a:r>
              <a:rPr lang="en-GB" sz="1800" dirty="0" err="1"/>
              <a:t>Eleleu</a:t>
            </a:r>
            <a:r>
              <a:rPr lang="en-GB" sz="1800" dirty="0"/>
              <a:t>!"</a:t>
            </a:r>
          </a:p>
          <a:p>
            <a:pPr marL="0" indent="0">
              <a:buNone/>
            </a:pPr>
            <a:r>
              <a:rPr lang="en-GB" sz="1800" dirty="0"/>
              <a:t>All the men sang a lovely song to Apollo – the far-shooter and beautiful lyre player.</a:t>
            </a:r>
          </a:p>
          <a:p>
            <a:pPr marL="0" indent="0">
              <a:buNone/>
            </a:pPr>
            <a:r>
              <a:rPr lang="en-GB" sz="1800" dirty="0"/>
              <a:t>And they sang a song of godlike Hector and Andromache.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94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19850"/>
          </a:xfrm>
        </p:spPr>
      </p:pic>
    </p:spTree>
    <p:extLst>
      <p:ext uri="{BB962C8B-B14F-4D97-AF65-F5344CB8AC3E}">
        <p14:creationId xmlns:p14="http://schemas.microsoft.com/office/powerpoint/2010/main" val="383985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13"/>
            <a:ext cx="9144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63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8224" y="5733256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Thebes krater, c.730BCE, British Museum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7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en-GB" dirty="0" smtClean="0"/>
              <a:t>1200</a:t>
            </a:r>
            <a:r>
              <a:rPr lang="en-GB" sz="2800" dirty="0" smtClean="0"/>
              <a:t>BCE</a:t>
            </a:r>
            <a:r>
              <a:rPr lang="en-GB" dirty="0" smtClean="0"/>
              <a:t>, traditional date Trojan War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i="1" dirty="0" smtClean="0"/>
              <a:t>c</a:t>
            </a:r>
            <a:r>
              <a:rPr lang="en-GB" dirty="0"/>
              <a:t>.900-700</a:t>
            </a:r>
            <a:r>
              <a:rPr lang="en-GB" sz="2800" dirty="0"/>
              <a:t>BCE</a:t>
            </a:r>
            <a:r>
              <a:rPr lang="en-GB" dirty="0"/>
              <a:t> </a:t>
            </a:r>
            <a:r>
              <a:rPr lang="en-GB" dirty="0" smtClean="0"/>
              <a:t>geometric pottery</a:t>
            </a:r>
          </a:p>
          <a:p>
            <a:endParaRPr lang="en-GB" dirty="0" smtClean="0"/>
          </a:p>
          <a:p>
            <a:r>
              <a:rPr lang="en-GB" i="1" dirty="0" smtClean="0"/>
              <a:t>c</a:t>
            </a:r>
            <a:r>
              <a:rPr lang="en-GB" dirty="0"/>
              <a:t>.610-570</a:t>
            </a:r>
            <a:r>
              <a:rPr lang="en-GB" sz="2800" dirty="0"/>
              <a:t>BCE</a:t>
            </a:r>
            <a:r>
              <a:rPr lang="en-GB" dirty="0"/>
              <a:t>, </a:t>
            </a:r>
            <a:r>
              <a:rPr lang="en-GB" dirty="0" smtClean="0"/>
              <a:t>Sappho alive</a:t>
            </a:r>
          </a:p>
          <a:p>
            <a:r>
              <a:rPr lang="en-GB" i="1" dirty="0" smtClean="0"/>
              <a:t>c</a:t>
            </a:r>
            <a:r>
              <a:rPr lang="en-GB" dirty="0"/>
              <a:t>.525-500</a:t>
            </a:r>
            <a:r>
              <a:rPr lang="en-GB" sz="2800" dirty="0"/>
              <a:t>BCE</a:t>
            </a:r>
            <a:r>
              <a:rPr lang="en-GB" dirty="0"/>
              <a:t>, </a:t>
            </a:r>
            <a:r>
              <a:rPr lang="en-GB" dirty="0" smtClean="0"/>
              <a:t>Sappho vase produced</a:t>
            </a:r>
          </a:p>
          <a:p>
            <a:endParaRPr lang="en-GB" dirty="0" smtClean="0"/>
          </a:p>
          <a:p>
            <a:r>
              <a:rPr lang="en-GB" i="1" dirty="0" smtClean="0"/>
              <a:t>c</a:t>
            </a:r>
            <a:r>
              <a:rPr lang="en-GB" dirty="0"/>
              <a:t>.150</a:t>
            </a:r>
            <a:r>
              <a:rPr lang="en-GB" sz="2800" dirty="0"/>
              <a:t>BCE</a:t>
            </a:r>
            <a:r>
              <a:rPr lang="en-GB" dirty="0"/>
              <a:t>, </a:t>
            </a:r>
            <a:r>
              <a:rPr lang="en-GB" i="1" dirty="0" smtClean="0"/>
              <a:t>Sappho 44 </a:t>
            </a:r>
            <a:r>
              <a:rPr lang="en-GB" dirty="0" smtClean="0"/>
              <a:t>rewritten on papyrus and then disposed 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3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onya\Documents\Panoply\worksheet collection\Storyboard Terminology Shee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6300" y="0"/>
            <a:ext cx="48514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3436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548" y="692697"/>
            <a:ext cx="8229600" cy="4650294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2400" dirty="0"/>
              <a:t> This resource was created by </a:t>
            </a:r>
            <a:r>
              <a:rPr lang="en-GB" sz="2400" dirty="0" smtClean="0"/>
              <a:t>the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400" dirty="0" smtClean="0"/>
              <a:t> </a:t>
            </a:r>
            <a:r>
              <a:rPr lang="en-GB" sz="2400" dirty="0"/>
              <a:t>Panoply Vase Animation </a:t>
            </a:r>
            <a:r>
              <a:rPr lang="en-GB" sz="2400" dirty="0" smtClean="0"/>
              <a:t>Project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400" dirty="0" smtClean="0"/>
              <a:t> </a:t>
            </a:r>
            <a:r>
              <a:rPr lang="en-GB" sz="2400" dirty="0"/>
              <a:t>as part of the European Research Council (ERC) funded project: </a:t>
            </a:r>
            <a:endParaRPr lang="en-GB" sz="24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2400" i="1" dirty="0" smtClean="0"/>
              <a:t>Our </a:t>
            </a:r>
            <a:r>
              <a:rPr lang="en-GB" sz="2400" i="1" dirty="0"/>
              <a:t>Mythical Childhood... The Reception of Children's and Young Adults' Culture in Response to Regional and Global Challenges </a:t>
            </a:r>
            <a:endParaRPr lang="en-GB" sz="24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2400" dirty="0"/>
              <a:t>(Grant Agreement 681202; ERC Consolidator Grant led by Katarzyna Marciniak) 	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13" y="5373216"/>
            <a:ext cx="6696470" cy="11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8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2333 Sappho.jpg"/>
          <p:cNvPicPr>
            <a:picLocks noChangeAspect="1"/>
          </p:cNvPicPr>
          <p:nvPr/>
        </p:nvPicPr>
        <p:blipFill rotWithShape="1">
          <a:blip r:embed="rId2"/>
          <a:srcRect l="6609" t="25095" r="8835" b="14835"/>
          <a:stretch/>
        </p:blipFill>
        <p:spPr>
          <a:xfrm>
            <a:off x="1799566" y="18056"/>
            <a:ext cx="7344434" cy="68399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2771800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69776" y="434905"/>
            <a:ext cx="2502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Sappho</a:t>
            </a:r>
            <a:r>
              <a:rPr lang="en-GB" sz="2800" dirty="0" smtClean="0"/>
              <a:t>, </a:t>
            </a:r>
            <a:r>
              <a:rPr lang="en-GB" sz="2800" i="1" dirty="0" smtClean="0"/>
              <a:t>hydria</a:t>
            </a:r>
            <a:r>
              <a:rPr lang="en-GB" sz="2800" dirty="0" smtClean="0"/>
              <a:t> </a:t>
            </a:r>
          </a:p>
          <a:p>
            <a:r>
              <a:rPr lang="en-GB" sz="2800" dirty="0" smtClean="0"/>
              <a:t>(</a:t>
            </a:r>
            <a:r>
              <a:rPr lang="en-GB" sz="2800" dirty="0"/>
              <a:t>142333 MNW</a:t>
            </a:r>
            <a:r>
              <a:rPr lang="en-GB" sz="2800" dirty="0" smtClean="0"/>
              <a:t>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536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904656" cy="6894358"/>
          </a:xfrm>
        </p:spPr>
      </p:pic>
    </p:spTree>
    <p:extLst>
      <p:ext uri="{BB962C8B-B14F-4D97-AF65-F5344CB8AC3E}">
        <p14:creationId xmlns:p14="http://schemas.microsoft.com/office/powerpoint/2010/main" val="208248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oply_exterior Nat Museum Warsa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4837" cy="5517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5922858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National Museum in Warsaw</a:t>
            </a:r>
          </a:p>
        </p:txBody>
      </p:sp>
    </p:spTree>
    <p:extLst>
      <p:ext uri="{BB962C8B-B14F-4D97-AF65-F5344CB8AC3E}">
        <p14:creationId xmlns:p14="http://schemas.microsoft.com/office/powerpoint/2010/main" val="34096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8608" y="332656"/>
            <a:ext cx="7546785" cy="5660089"/>
          </a:xfrm>
        </p:spPr>
      </p:pic>
    </p:spTree>
    <p:extLst>
      <p:ext uri="{BB962C8B-B14F-4D97-AF65-F5344CB8AC3E}">
        <p14:creationId xmlns:p14="http://schemas.microsoft.com/office/powerpoint/2010/main" val="375167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81" y="0"/>
            <a:ext cx="5100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1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8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329"/>
            <a:ext cx="9144000" cy="615334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148064" y="1844824"/>
            <a:ext cx="864096" cy="6480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228184" y="1707195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Lesbos</a:t>
            </a:r>
            <a:endParaRPr lang="en-GB" sz="24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>
            <a:stCxn id="3" idx="6"/>
          </p:cNvCxnSpPr>
          <p:nvPr/>
        </p:nvCxnSpPr>
        <p:spPr>
          <a:xfrm flipV="1">
            <a:off x="6012160" y="2053444"/>
            <a:ext cx="216024" cy="1154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3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9" y="-5613"/>
            <a:ext cx="8770642" cy="686922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68144" y="2636912"/>
            <a:ext cx="1008112" cy="93610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12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322</Words>
  <Application>Microsoft Office PowerPoint</Application>
  <PresentationFormat>On-screen Show (4:3)</PresentationFormat>
  <Paragraphs>36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Sappho Fragment 44 Hector and Andromache: A Wedding at Troy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Sappho, Fragment 44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Sonya Nevin</dc:creator>
  <cp:lastModifiedBy>Sonya Nevin</cp:lastModifiedBy>
  <cp:revision>8</cp:revision>
  <dcterms:created xsi:type="dcterms:W3CDTF">2020-11-23T11:40:16Z</dcterms:created>
  <dcterms:modified xsi:type="dcterms:W3CDTF">2020-11-23T13:59:32Z</dcterms:modified>
</cp:coreProperties>
</file>